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5300254" r:id="rId4"/>
    <p:sldId id="5300244" r:id="rId5"/>
    <p:sldId id="260" r:id="rId6"/>
    <p:sldId id="261" r:id="rId7"/>
    <p:sldId id="5300257" r:id="rId8"/>
    <p:sldId id="264" r:id="rId9"/>
    <p:sldId id="265" r:id="rId10"/>
    <p:sldId id="5300255" r:id="rId11"/>
    <p:sldId id="5300261" r:id="rId12"/>
    <p:sldId id="5300266" r:id="rId13"/>
    <p:sldId id="5300265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84"/>
      </p:cViewPr>
      <p:guideLst>
        <p:guide orient="horz" pos="22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CF0B5-9206-4F84-981E-5DCFE13CE821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D3B5-41EB-4A97-94F1-859DD29086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00050" y="353644"/>
            <a:ext cx="11391900" cy="3227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400050" y="3581400"/>
            <a:ext cx="11391900" cy="2876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0" y="3630243"/>
            <a:ext cx="12192000" cy="3227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10496550" y="0"/>
            <a:ext cx="169545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00050" y="353644"/>
            <a:ext cx="11391900" cy="3227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400050" y="3581400"/>
            <a:ext cx="11391900" cy="2876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0" y="3630243"/>
            <a:ext cx="12192000" cy="3227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10496550" y="0"/>
            <a:ext cx="169545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3524" y="105384"/>
            <a:ext cx="12138476" cy="6826319"/>
            <a:chOff x="400050" y="353644"/>
            <a:chExt cx="11391900" cy="64064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00050" y="353644"/>
              <a:ext cx="11391900" cy="322775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00050" y="3581400"/>
              <a:ext cx="11391900" cy="317871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0496550" y="0"/>
            <a:ext cx="1695450" cy="1695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096000" y="715617"/>
            <a:ext cx="5702558" cy="61423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0" y="3630243"/>
            <a:ext cx="12192000" cy="3227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00050" y="400050"/>
            <a:ext cx="11391900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3524" y="105384"/>
            <a:ext cx="12138476" cy="6826319"/>
            <a:chOff x="400050" y="353644"/>
            <a:chExt cx="11391900" cy="64064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00050" y="353644"/>
              <a:ext cx="11391900" cy="322775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00050" y="3581400"/>
              <a:ext cx="11391900" cy="317871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0496550" y="0"/>
            <a:ext cx="1695450" cy="1695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096000" y="715617"/>
            <a:ext cx="5702558" cy="61423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0" y="3630243"/>
            <a:ext cx="12192000" cy="3227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00050" y="400050"/>
            <a:ext cx="11391900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DA51B-A201-4098-BB82-B86A9CE44F85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6523-21FE-49C9-89E7-302477851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007744" y="2081616"/>
            <a:ext cx="8227313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警惕蚊媒传染病</a:t>
            </a:r>
          </a:p>
        </p:txBody>
      </p:sp>
      <p:pic>
        <p:nvPicPr>
          <p:cNvPr id="2" name="图片 1" descr="摄图网_401768282_被蚊虫叮咬的女孩(企业商用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3847465"/>
            <a:ext cx="4515485" cy="301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>
            <p:custDataLst>
              <p:tags r:id="rId1"/>
            </p:custDataLst>
          </p:nvPr>
        </p:nvSpPr>
        <p:spPr>
          <a:xfrm>
            <a:off x="603250" y="949960"/>
            <a:ext cx="10985500" cy="46462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旅行中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防蚊重点时刻</a:t>
            </a: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了解风险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：通过互联网、咨询海关或国际旅行卫生保健中心等多种渠道，提前了解目的地蚊媒传染病疫情的发生情况和防控建议。</a:t>
            </a: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准备防护用品和药物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：包括驱蚊液、蚊帐、浅色长袖衣裤、解热镇痛药等（如对乙酰氨基酚，用于缓解发热或肌肉酸痛等症状）。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尽可能选择配备纱窗纱门的住宿场所。</a:t>
            </a: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另外，孕妇应尽量避免前往寨卡病毒病流行区。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>
            <p:custDataLst>
              <p:tags r:id="rId1"/>
            </p:custDataLst>
          </p:nvPr>
        </p:nvSpPr>
        <p:spPr>
          <a:xfrm>
            <a:off x="603250" y="949960"/>
            <a:ext cx="10985500" cy="46462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回国时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健康监测不放松</a:t>
            </a: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主动申报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：入境时若出现相关症状，需主动向海关工作人员申报，配合做好流行病学调查、样本采集与检测等工作。</a:t>
            </a: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algn="l" defTabSz="914400" rtl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持续关注健康状况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：回国后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周应密切关注身体状况，避免蚊虫叮咬，如出现相关症状，应当立即就医，并向医生说明旅行史，以便得到及时的诊断和治疗。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007744" y="2081616"/>
            <a:ext cx="8227313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</a:t>
            </a:r>
            <a:r>
              <a:rPr lang="en-US" altLang="zh-CN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</a:t>
            </a:r>
            <a:r>
              <a:rPr lang="en-US" altLang="zh-CN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</a:t>
            </a:r>
            <a:r>
              <a:rPr lang="en-US" altLang="zh-CN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8800" b="1" dirty="0">
                <a:ln w="28575">
                  <a:noFill/>
                </a:ln>
                <a:solidFill>
                  <a:srgbClr val="42A37D"/>
                </a:solidFill>
                <a:effectLst>
                  <a:outerShdw dist="38100" dir="36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看</a:t>
            </a:r>
          </a:p>
        </p:txBody>
      </p:sp>
      <p:pic>
        <p:nvPicPr>
          <p:cNvPr id="2" name="图片 1" descr="摄图网_401768282_被蚊虫叮咬的女孩(企业商用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3847465"/>
            <a:ext cx="4515485" cy="3010535"/>
          </a:xfrm>
          <a:prstGeom prst="rect">
            <a:avLst/>
          </a:prstGeom>
        </p:spPr>
      </p:pic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7" y="384746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076508" y="615182"/>
            <a:ext cx="2038985" cy="10153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ctr">
              <a:buNone/>
            </a:pPr>
            <a:r>
              <a:rPr lang="zh-CN" altLang="en-US" sz="6600" spc="300">
                <a:solidFill>
                  <a:schemeClr val="accent1"/>
                </a:solidFill>
                <a:effectLst>
                  <a:outerShdw dist="38100" dir="2700000" algn="tl">
                    <a:schemeClr val="accent1">
                      <a:alpha val="66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</a:t>
            </a:r>
            <a:r>
              <a:rPr lang="en-US" altLang="zh-CN" sz="6600" spc="300">
                <a:solidFill>
                  <a:schemeClr val="accent1"/>
                </a:solidFill>
                <a:effectLst>
                  <a:outerShdw dist="38100" dir="2700000" algn="tl">
                    <a:schemeClr val="accent1">
                      <a:alpha val="66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6600" spc="300">
                <a:solidFill>
                  <a:schemeClr val="accent1"/>
                </a:solidFill>
                <a:effectLst>
                  <a:outerShdw dist="38100" dir="2700000" algn="tl">
                    <a:schemeClr val="accent1">
                      <a:alpha val="66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录</a:t>
            </a:r>
            <a:endParaRPr lang="zh-CN" altLang="en-US" sz="8000" spc="300">
              <a:solidFill>
                <a:schemeClr val="accent1"/>
              </a:solidFill>
              <a:effectLst>
                <a:outerShdw dist="38100" dir="2700000" algn="tl">
                  <a:schemeClr val="accent1">
                    <a:alpha val="66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59086" y="1457002"/>
            <a:ext cx="2873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rgbClr val="FFFD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2341573" y="1991962"/>
            <a:ext cx="2457034" cy="3717118"/>
            <a:chOff x="1290812" y="1796145"/>
            <a:chExt cx="2599977" cy="3933369"/>
          </a:xfrm>
        </p:grpSpPr>
        <p:grpSp>
          <p:nvGrpSpPr>
            <p:cNvPr id="14" name="组合 13"/>
            <p:cNvGrpSpPr/>
            <p:nvPr/>
          </p:nvGrpSpPr>
          <p:grpSpPr>
            <a:xfrm>
              <a:off x="1290812" y="1796145"/>
              <a:ext cx="2599977" cy="3933369"/>
              <a:chOff x="1233882" y="1796145"/>
              <a:chExt cx="2599977" cy="3933369"/>
            </a:xfrm>
          </p:grpSpPr>
          <p:sp>
            <p:nvSpPr>
              <p:cNvPr id="11" name="矩形: 圆角 10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1233882" y="2158998"/>
                <a:ext cx="2599977" cy="3570516"/>
              </a:xfrm>
              <a:prstGeom prst="roundRect">
                <a:avLst>
                  <a:gd name="adj" fmla="val 5187"/>
                </a:avLst>
              </a:prstGeom>
              <a:noFill/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13000">
                        <a:srgbClr val="FFFCE1"/>
                      </a:gs>
                      <a:gs pos="76000">
                        <a:srgbClr val="FED191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: 圆角 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002285" y="1796145"/>
                <a:ext cx="1063171" cy="106317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solidFill>
                  <a:srgbClr val="FFFB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>
                    <a:gradFill>
                      <a:gsLst>
                        <a:gs pos="0">
                          <a:srgbClr val="FEEFD6"/>
                        </a:gs>
                        <a:gs pos="100000">
                          <a:srgbClr val="FFFEFB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>
                  <a:gradFill>
                    <a:gsLst>
                      <a:gs pos="0">
                        <a:srgbClr val="FEEFD6"/>
                      </a:gs>
                      <a:gs pos="100000">
                        <a:srgbClr val="FFFEFB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13"/>
              </p:custDataLst>
            </p:nvPr>
          </p:nvSpPr>
          <p:spPr>
            <a:xfrm>
              <a:off x="1393371" y="2953186"/>
              <a:ext cx="2394858" cy="682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/>
              <a:r>
                <a:rPr lang="en-US" altLang="zh-CN" sz="3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PART</a:t>
              </a:r>
              <a:endParaRPr lang="zh-CN" altLang="en-US"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1411513" y="3945643"/>
              <a:ext cx="2394858" cy="1138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了解</a:t>
              </a:r>
            </a:p>
            <a:p>
              <a:pPr algn="ctr" fontAlgn="auto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蚊媒传染病</a:t>
              </a:r>
            </a:p>
          </p:txBody>
        </p:sp>
      </p:grpSp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5032210" y="1991962"/>
            <a:ext cx="2508268" cy="3717118"/>
            <a:chOff x="1263705" y="1796145"/>
            <a:chExt cx="2654192" cy="3933369"/>
          </a:xfrm>
        </p:grpSpPr>
        <p:grpSp>
          <p:nvGrpSpPr>
            <p:cNvPr id="46" name="组合 45"/>
            <p:cNvGrpSpPr/>
            <p:nvPr/>
          </p:nvGrpSpPr>
          <p:grpSpPr>
            <a:xfrm>
              <a:off x="1263705" y="1796145"/>
              <a:ext cx="2654192" cy="3933369"/>
              <a:chOff x="1206775" y="1796145"/>
              <a:chExt cx="2654192" cy="3933369"/>
            </a:xfrm>
          </p:grpSpPr>
          <p:sp>
            <p:nvSpPr>
              <p:cNvPr id="52" name="矩形: 圆角 51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1206775" y="2158998"/>
                <a:ext cx="2654192" cy="3570516"/>
              </a:xfrm>
              <a:prstGeom prst="roundRect">
                <a:avLst>
                  <a:gd name="adj" fmla="val 5187"/>
                </a:avLst>
              </a:prstGeom>
              <a:noFill/>
              <a:ln>
                <a:solidFill>
                  <a:schemeClr val="accent2"/>
                </a:solidFill>
              </a:ln>
              <a:effectLst>
                <a:outerShdw blurRad="749300" sx="102000" sy="102000" algn="ctr" rotWithShape="0">
                  <a:srgbClr val="880F13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13000">
                        <a:srgbClr val="FFFCE1"/>
                      </a:gs>
                      <a:gs pos="76000">
                        <a:srgbClr val="FED191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: 圆角 52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02285" y="1796145"/>
                <a:ext cx="1063171" cy="106317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solidFill>
                  <a:srgbClr val="FFFB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>
                    <a:gradFill>
                      <a:gsLst>
                        <a:gs pos="0">
                          <a:srgbClr val="FEEFD6"/>
                        </a:gs>
                        <a:gs pos="100000">
                          <a:srgbClr val="FFFEFB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>
                  <a:gradFill>
                    <a:gsLst>
                      <a:gs pos="0">
                        <a:srgbClr val="FEEFD6"/>
                      </a:gs>
                      <a:gs pos="100000">
                        <a:srgbClr val="FFFEFB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文本框 47"/>
            <p:cNvSpPr txBox="1"/>
            <p:nvPr>
              <p:custDataLst>
                <p:tags r:id="rId9"/>
              </p:custDataLst>
            </p:nvPr>
          </p:nvSpPr>
          <p:spPr>
            <a:xfrm>
              <a:off x="1393371" y="2953186"/>
              <a:ext cx="2394858" cy="682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/>
              <a:r>
                <a:rPr lang="en-US" altLang="zh-CN" sz="3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PART</a:t>
              </a:r>
              <a:endParaRPr lang="zh-CN" altLang="en-US"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0"/>
              </p:custDataLst>
            </p:nvPr>
          </p:nvSpPr>
          <p:spPr>
            <a:xfrm>
              <a:off x="1392699" y="4206438"/>
              <a:ext cx="2394858" cy="61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防治措施</a:t>
              </a:r>
            </a:p>
          </p:txBody>
        </p:sp>
      </p:grpSp>
      <p:grpSp>
        <p:nvGrpSpPr>
          <p:cNvPr id="54" name="组合 53"/>
          <p:cNvGrpSpPr/>
          <p:nvPr>
            <p:custDataLst>
              <p:tags r:id="rId4"/>
            </p:custDataLst>
          </p:nvPr>
        </p:nvGrpSpPr>
        <p:grpSpPr>
          <a:xfrm>
            <a:off x="7773946" y="1991962"/>
            <a:ext cx="2517761" cy="3717118"/>
            <a:chOff x="1258682" y="1796145"/>
            <a:chExt cx="2664237" cy="3933369"/>
          </a:xfrm>
        </p:grpSpPr>
        <p:grpSp>
          <p:nvGrpSpPr>
            <p:cNvPr id="56" name="组合 55"/>
            <p:cNvGrpSpPr/>
            <p:nvPr/>
          </p:nvGrpSpPr>
          <p:grpSpPr>
            <a:xfrm>
              <a:off x="1290811" y="1796145"/>
              <a:ext cx="2599979" cy="3933369"/>
              <a:chOff x="1233881" y="1796145"/>
              <a:chExt cx="2599979" cy="3933369"/>
            </a:xfrm>
          </p:grpSpPr>
          <p:sp>
            <p:nvSpPr>
              <p:cNvPr id="60" name="矩形: 圆角 59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1233881" y="2158998"/>
                <a:ext cx="2599979" cy="3570516"/>
              </a:xfrm>
              <a:prstGeom prst="roundRect">
                <a:avLst>
                  <a:gd name="adj" fmla="val 5187"/>
                </a:avLst>
              </a:prstGeom>
              <a:noFill/>
              <a:ln>
                <a:solidFill>
                  <a:schemeClr val="accent2"/>
                </a:solidFill>
              </a:ln>
              <a:effectLst>
                <a:outerShdw blurRad="749300" sx="102000" sy="102000" algn="ctr" rotWithShape="0">
                  <a:srgbClr val="880F13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13000">
                        <a:srgbClr val="FFFCE1"/>
                      </a:gs>
                      <a:gs pos="76000">
                        <a:srgbClr val="FED191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: 圆角 60"/>
              <p:cNvSpPr/>
              <p:nvPr>
                <p:custDataLst>
                  <p:tags r:id="rId8"/>
                </p:custDataLst>
              </p:nvPr>
            </p:nvSpPr>
            <p:spPr>
              <a:xfrm>
                <a:off x="2002285" y="1796145"/>
                <a:ext cx="1063171" cy="106317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solidFill>
                  <a:srgbClr val="FFFB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>
                    <a:gradFill>
                      <a:gsLst>
                        <a:gs pos="0">
                          <a:srgbClr val="FEEFD6"/>
                        </a:gs>
                        <a:gs pos="100000">
                          <a:srgbClr val="FFFEFB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>
                  <a:gradFill>
                    <a:gsLst>
                      <a:gs pos="0">
                        <a:srgbClr val="FEEFD6"/>
                      </a:gs>
                      <a:gs pos="100000">
                        <a:srgbClr val="FFFEFB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文本框 56"/>
            <p:cNvSpPr txBox="1"/>
            <p:nvPr>
              <p:custDataLst>
                <p:tags r:id="rId5"/>
              </p:custDataLst>
            </p:nvPr>
          </p:nvSpPr>
          <p:spPr>
            <a:xfrm>
              <a:off x="1393371" y="2953186"/>
              <a:ext cx="2394858" cy="682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/>
              <a:r>
                <a:rPr lang="en-US" altLang="zh-CN" sz="3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PART</a:t>
              </a:r>
              <a:endParaRPr lang="zh-CN" altLang="en-US"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6"/>
              </p:custDataLst>
            </p:nvPr>
          </p:nvSpPr>
          <p:spPr>
            <a:xfrm>
              <a:off x="1258682" y="3967339"/>
              <a:ext cx="2664237" cy="1138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出境旅行</a:t>
              </a:r>
            </a:p>
            <a:p>
              <a:pPr algn="ctr" fontAlgn="auto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注意事项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10697976" y="0"/>
            <a:ext cx="1494023" cy="1630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5691" y="1512889"/>
            <a:ext cx="3434820" cy="1568450"/>
            <a:chOff x="1228099" y="2109787"/>
            <a:chExt cx="3434820" cy="1568450"/>
          </a:xfrm>
        </p:grpSpPr>
        <p:sp>
          <p:nvSpPr>
            <p:cNvPr id="17" name="图形"/>
            <p:cNvSpPr txBox="1"/>
            <p:nvPr/>
          </p:nvSpPr>
          <p:spPr>
            <a:xfrm>
              <a:off x="1228099" y="2540635"/>
              <a:ext cx="163864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PART </a:t>
              </a: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2721089" y="2109787"/>
              <a:ext cx="194183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dist="50800" dir="2700000" algn="tl" rotWithShape="0">
                      <a:prstClr val="white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 </a:t>
              </a:r>
            </a:p>
          </p:txBody>
        </p:sp>
      </p:grpSp>
      <p:sp>
        <p:nvSpPr>
          <p:cNvPr id="18" name="图形"/>
          <p:cNvSpPr txBox="1"/>
          <p:nvPr/>
        </p:nvSpPr>
        <p:spPr>
          <a:xfrm>
            <a:off x="1185137" y="3290096"/>
            <a:ext cx="58305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了解蚊媒传染病</a:t>
            </a:r>
          </a:p>
          <a:p>
            <a:pPr algn="ctr"/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7015707" y="1285708"/>
            <a:ext cx="483219" cy="483219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加号 25"/>
          <p:cNvSpPr/>
          <p:nvPr/>
        </p:nvSpPr>
        <p:spPr>
          <a:xfrm>
            <a:off x="10061180" y="3844094"/>
            <a:ext cx="483219" cy="483219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44691" y="5624543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9"/>
          <p:cNvSpPr txBox="1"/>
          <p:nvPr>
            <p:custDataLst>
              <p:tags r:id="rId1"/>
            </p:custDataLst>
          </p:nvPr>
        </p:nvSpPr>
        <p:spPr>
          <a:xfrm>
            <a:off x="603478" y="818299"/>
            <a:ext cx="109855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什么是蚊媒传染病？</a:t>
            </a:r>
          </a:p>
          <a:p>
            <a:pPr marR="0" lvl="0" indent="0" algn="l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algn="l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夏季随着气温持续攀升、降雨量增多、蚊媒活动愈发活跃，蚊媒传染病的传播风险也随之显著增加。蚊媒传染病是指通过蚊子叮咬传播病原体的疾病。其中，登革热、基孔肯雅热、寨卡病毒病是在全球广泛流行的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种常见病毒性蚊媒传染病。</a:t>
            </a:r>
          </a:p>
          <a:p>
            <a:pPr marR="0" lvl="0" indent="0" algn="l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三者均主要由埃及伊蚊、白纹伊蚊叮咬传播，不会通过日常接触或呼吸道传染。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6902" t="3953" r="10902" b="7571"/>
          <a:stretch>
            <a:fillRect/>
          </a:stretch>
        </p:blipFill>
        <p:spPr>
          <a:xfrm>
            <a:off x="1670050" y="3763645"/>
            <a:ext cx="3696335" cy="2644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10805" t="45641" r="12789" b="15557"/>
          <a:stretch>
            <a:fillRect/>
          </a:stretch>
        </p:blipFill>
        <p:spPr>
          <a:xfrm>
            <a:off x="8866505" y="4051300"/>
            <a:ext cx="2485390" cy="19431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278245" y="4213860"/>
            <a:ext cx="2181860" cy="14122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09740" y="5626100"/>
            <a:ext cx="130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埃及伊蚊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9"/>
          <p:cNvSpPr txBox="1"/>
          <p:nvPr>
            <p:custDataLst>
              <p:tags r:id="rId1"/>
            </p:custDataLst>
          </p:nvPr>
        </p:nvSpPr>
        <p:spPr>
          <a:xfrm>
            <a:off x="603250" y="659130"/>
            <a:ext cx="10985500" cy="3578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常见蚊媒传染病的症状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登革热：由登革病毒引起，典型症状包括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高热（可达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40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）、剧烈头痛、肌肉关节痛、皮疹，严重者可能出现出血或休克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。多数登革热患者症状轻微或无症状，会在一两周内好转。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基孔肯雅热：由基孔肯雅病毒引起，典型症状包括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突然发热，常伴有严重关节痛，尤其影响手腕、踝关节和指（趾）等小关节。皮疹、肌肉痛、乏力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等也较常见。大多数人一两周内恢复。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寨卡病毒病：由寨卡病毒引起，约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80%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普通成年人感染后无症状。少数人会出现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低热、皮疹、结膜炎等轻微症状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，通常一周内自愈。然而，孕妇感染会带来极大健康风险，病毒可通过胎盘感染胎儿，导致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小头畸形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、胎儿头部和脑部发育异常及其他严重出生缺陷。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5691" y="1512889"/>
            <a:ext cx="3434820" cy="1568450"/>
            <a:chOff x="1228099" y="2109787"/>
            <a:chExt cx="3434820" cy="1568450"/>
          </a:xfrm>
        </p:grpSpPr>
        <p:sp>
          <p:nvSpPr>
            <p:cNvPr id="17" name="图形"/>
            <p:cNvSpPr txBox="1"/>
            <p:nvPr/>
          </p:nvSpPr>
          <p:spPr>
            <a:xfrm>
              <a:off x="1228099" y="2540635"/>
              <a:ext cx="163864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PART </a:t>
              </a: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2721089" y="2109787"/>
              <a:ext cx="194183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dist="50800" dir="2700000" algn="tl" rotWithShape="0">
                      <a:prstClr val="white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 </a:t>
              </a:r>
            </a:p>
          </p:txBody>
        </p:sp>
      </p:grpSp>
      <p:sp>
        <p:nvSpPr>
          <p:cNvPr id="18" name="图形"/>
          <p:cNvSpPr txBox="1"/>
          <p:nvPr/>
        </p:nvSpPr>
        <p:spPr>
          <a:xfrm>
            <a:off x="1185137" y="3290096"/>
            <a:ext cx="5830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防治措施</a:t>
            </a:r>
          </a:p>
        </p:txBody>
      </p:sp>
      <p:sp>
        <p:nvSpPr>
          <p:cNvPr id="24" name="加号 23"/>
          <p:cNvSpPr/>
          <p:nvPr/>
        </p:nvSpPr>
        <p:spPr>
          <a:xfrm>
            <a:off x="7015707" y="1285708"/>
            <a:ext cx="483219" cy="483219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加号 25"/>
          <p:cNvSpPr/>
          <p:nvPr/>
        </p:nvSpPr>
        <p:spPr>
          <a:xfrm>
            <a:off x="10061180" y="3844094"/>
            <a:ext cx="483219" cy="483219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44691" y="5624543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9"/>
          <p:cNvSpPr txBox="1"/>
          <p:nvPr>
            <p:custDataLst>
              <p:tags r:id="rId1"/>
            </p:custDataLst>
          </p:nvPr>
        </p:nvSpPr>
        <p:spPr>
          <a:xfrm>
            <a:off x="603478" y="658914"/>
            <a:ext cx="10985500" cy="517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个人如何有效预防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L="342900" marR="0" lvl="0" indent="-34290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使用蚊香、电蚊香液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片、电蚊拍灭蚊，还可使用纱门纱窗和蚊帐进行防蚊。</a:t>
            </a:r>
          </a:p>
          <a:p>
            <a:pPr marL="342900" marR="0" lvl="0" indent="-34290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养成良好的卫生习惯，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清除住所周边的积水区域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（如瓶罐、废旧轮胎、花盆、下水道、杂物堆等），将水培改为沙土或陶粒种植植物，防止蚊虫孳生。</a:t>
            </a:r>
          </a:p>
          <a:p>
            <a:pPr marL="342900" marR="0" lvl="0" indent="-34290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户外活动时尽量穿浅色长袖衣裤，在皮肤暴露部位和衣服上喷涂含有避蚊胺、驱蚊酯、羟哌酯和柠檬桉叶油等活性成分的驱蚊液或驱蚊花露水；减少蚊媒活动高峰期（日出后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小时和日落前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小时）的户外逗留时间，防止被蚊虫叮咬。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9"/>
          <p:cNvSpPr txBox="1"/>
          <p:nvPr>
            <p:custDataLst>
              <p:tags r:id="rId1"/>
            </p:custDataLst>
          </p:nvPr>
        </p:nvSpPr>
        <p:spPr>
          <a:xfrm>
            <a:off x="603250" y="659130"/>
            <a:ext cx="10985500" cy="5645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治疗方法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目前国内尚无针对这三种疾病的疫苗或特效药。临床上主要采取支持性治疗、实施防蚊隔离治疗。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针对基孔肯雅热，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充分休息、及时补液及服用非处方止痛药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（如对乙酰氨基酚）可缓解部分症状。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基孔肯雅热症状与登革热感染类似，可能被误诊。患者在排除登革热之前，切勿服用阿司匹林或其他非甾体抗炎药（如布洛芬），以降低诱发登革热出血的风险。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微软雅黑" panose="020B0503020204020204" pitchFamily="34" charset="-122"/>
              </a:rPr>
              <a:t>若出现发热、皮疹、关节痛等相关症状，应立即就医并告知旅行史和蚊虫叮咬史，以便医生能够及时准确地诊断和治疗，并及早实施防蚊隔离，避免传染他人。</a:t>
            </a: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  <a:p>
            <a:pPr marR="0" lvl="0" indent="0" defTabSz="914400" rtl="0" fontAlgn="auto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君黑-45简" panose="020B060402020202020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5691" y="1512889"/>
            <a:ext cx="3434820" cy="1568450"/>
            <a:chOff x="1228099" y="2109787"/>
            <a:chExt cx="3434820" cy="1568450"/>
          </a:xfrm>
        </p:grpSpPr>
        <p:sp>
          <p:nvSpPr>
            <p:cNvPr id="17" name="图形"/>
            <p:cNvSpPr txBox="1"/>
            <p:nvPr/>
          </p:nvSpPr>
          <p:spPr>
            <a:xfrm>
              <a:off x="1228099" y="2540635"/>
              <a:ext cx="163864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PART </a:t>
              </a: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2721089" y="2109787"/>
              <a:ext cx="194183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dist="50800" dir="2700000" algn="tl" rotWithShape="0">
                      <a:prstClr val="white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 </a:t>
              </a:r>
            </a:p>
          </p:txBody>
        </p:sp>
      </p:grpSp>
      <p:sp>
        <p:nvSpPr>
          <p:cNvPr id="18" name="图形"/>
          <p:cNvSpPr txBox="1"/>
          <p:nvPr/>
        </p:nvSpPr>
        <p:spPr>
          <a:xfrm>
            <a:off x="1654270" y="3290096"/>
            <a:ext cx="489230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5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出境旅行</a:t>
            </a:r>
          </a:p>
          <a:p>
            <a:pPr algn="ctr"/>
            <a:r>
              <a:rPr kumimoji="0" lang="zh-CN" altLang="en-US" sz="5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注意事项</a:t>
            </a:r>
          </a:p>
        </p:txBody>
      </p:sp>
      <p:sp>
        <p:nvSpPr>
          <p:cNvPr id="24" name="加号 23"/>
          <p:cNvSpPr/>
          <p:nvPr/>
        </p:nvSpPr>
        <p:spPr>
          <a:xfrm>
            <a:off x="7015707" y="1285708"/>
            <a:ext cx="483219" cy="483219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加号 25"/>
          <p:cNvSpPr/>
          <p:nvPr/>
        </p:nvSpPr>
        <p:spPr>
          <a:xfrm>
            <a:off x="10061180" y="3844094"/>
            <a:ext cx="483219" cy="483219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44691" y="5624543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6117;#407080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68645669291334,&quot;left&quot;:184.37582677165352,&quot;top&quot;:156.84740157480314,&quot;width&quot;:635.42937007874}"/>
</p:tagLst>
</file>

<file path=ppt/theme/theme1.xml><?xml version="1.0" encoding="utf-8"?>
<a:theme xmlns:a="http://schemas.openxmlformats.org/drawingml/2006/main" name="第一PPT模板网-WWW.1PPT.COM">
  <a:themeElements>
    <a:clrScheme name="自定义 9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A37D"/>
      </a:accent1>
      <a:accent2>
        <a:srgbClr val="42A37D"/>
      </a:accent2>
      <a:accent3>
        <a:srgbClr val="42A37D"/>
      </a:accent3>
      <a:accent4>
        <a:srgbClr val="42A37D"/>
      </a:accent4>
      <a:accent5>
        <a:srgbClr val="42A37D"/>
      </a:accent5>
      <a:accent6>
        <a:srgbClr val="42A37D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模板网-WWW.1PPT.COM">
  <a:themeElements>
    <a:clrScheme name="自定义 9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A37D"/>
      </a:accent1>
      <a:accent2>
        <a:srgbClr val="42A37D"/>
      </a:accent2>
      <a:accent3>
        <a:srgbClr val="42A37D"/>
      </a:accent3>
      <a:accent4>
        <a:srgbClr val="42A37D"/>
      </a:accent4>
      <a:accent5>
        <a:srgbClr val="42A37D"/>
      </a:accent5>
      <a:accent6>
        <a:srgbClr val="42A37D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784</Words>
  <Application>Microsoft Office PowerPoint</Application>
  <PresentationFormat>宽屏</PresentationFormat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Calibri</vt:lpstr>
      <vt:lpstr>Wingdings</vt:lpstr>
      <vt:lpstr>第一PPT模板网-WWW.1PPT.COM</vt:lpstr>
      <vt:lpstr>1_第一PPT模板网-WWW.1PPT.COM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Administrator</cp:lastModifiedBy>
  <cp:revision>1</cp:revision>
  <cp:lastPrinted>2025-08-08T08:41:10Z</cp:lastPrinted>
  <dcterms:created xsi:type="dcterms:W3CDTF">2025-08-08T08:41:10Z</dcterms:created>
  <dcterms:modified xsi:type="dcterms:W3CDTF">2025-10-17T07:12:48Z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F301EEE7D532402A90627EDB45FFE30F_13</vt:lpwstr>
  </property>
  <property fmtid="{D5CDD505-2E9C-101B-9397-08002B2CF9AE}" pid="3" name="KSOProductBuildVer">
    <vt:lpwstr>2052-0.0.0.0</vt:lpwstr>
  </property>
</Properties>
</file>