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7.webp" ContentType="image/webp"/>
  <Override PartName="/ppt/media/image18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02" r:id="rId3"/>
    <p:sldId id="803" r:id="rId5"/>
    <p:sldId id="804" r:id="rId6"/>
    <p:sldId id="765" r:id="rId7"/>
    <p:sldId id="810" r:id="rId8"/>
    <p:sldId id="772" r:id="rId9"/>
    <p:sldId id="774" r:id="rId10"/>
    <p:sldId id="812" r:id="rId11"/>
    <p:sldId id="813" r:id="rId12"/>
    <p:sldId id="814" r:id="rId13"/>
    <p:sldId id="815" r:id="rId14"/>
    <p:sldId id="816" r:id="rId15"/>
    <p:sldId id="811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" userDrawn="1">
          <p15:clr>
            <a:srgbClr val="A4A3A4"/>
          </p15:clr>
        </p15:guide>
        <p15:guide id="2" pos="7113" userDrawn="1">
          <p15:clr>
            <a:srgbClr val="A4A3A4"/>
          </p15:clr>
        </p15:guide>
        <p15:guide id="3" pos="547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6191E"/>
    <a:srgbClr val="D14948"/>
    <a:srgbClr val="FEF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5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2" y="111"/>
      </p:cViewPr>
      <p:guideLst>
        <p:guide orient="horz" pos="428"/>
        <p:guide pos="7113"/>
        <p:guide pos="547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50" y="108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5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8EBF-0FD9-46B1-AF33-31D9DF1CB30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8EAB9-BB30-4691-A6BC-3B035F0AB1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4A059-E095-4676-BAAE-D166671F46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68BB0-9189-4375-BC1F-1AED7C985B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3686-C191-4137-8D73-38CD8D0F71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3686-C191-4137-8D73-38CD8D0F71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3686-C191-4137-8D73-38CD8D0F71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3686-C191-4137-8D73-38CD8D0F71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3686-C191-4137-8D73-38CD8D0F71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43686-C191-4137-8D73-38CD8D0F71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1000">
              <a:schemeClr val="accent2">
                <a:lumMod val="20000"/>
                <a:lumOff val="80000"/>
                <a:alpha val="9000"/>
              </a:schemeClr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星形: 五角 10"/>
          <p:cNvSpPr/>
          <p:nvPr userDrawn="1">
            <p:custDataLst>
              <p:tags r:id="rId2"/>
            </p:custDataLst>
          </p:nvPr>
        </p:nvSpPr>
        <p:spPr>
          <a:xfrm>
            <a:off x="209535" y="309448"/>
            <a:ext cx="360059" cy="368710"/>
          </a:xfrm>
          <a:prstGeom prst="star5">
            <a:avLst>
              <a:gd name="adj" fmla="val 21402"/>
              <a:gd name="hf" fmla="val 105146"/>
              <a:gd name="vf" fmla="val 110557"/>
            </a:avLst>
          </a:prstGeom>
          <a:gradFill>
            <a:gsLst>
              <a:gs pos="0">
                <a:srgbClr val="CB1821"/>
              </a:gs>
              <a:gs pos="100000">
                <a:srgbClr val="F9191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"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1000">
              <a:schemeClr val="accent2">
                <a:lumMod val="20000"/>
                <a:lumOff val="80000"/>
                <a:alpha val="9000"/>
              </a:schemeClr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星形: 五角 10"/>
          <p:cNvSpPr/>
          <p:nvPr userDrawn="1">
            <p:custDataLst>
              <p:tags r:id="rId2"/>
            </p:custDataLst>
          </p:nvPr>
        </p:nvSpPr>
        <p:spPr>
          <a:xfrm>
            <a:off x="209535" y="309448"/>
            <a:ext cx="360059" cy="368710"/>
          </a:xfrm>
          <a:prstGeom prst="star5">
            <a:avLst>
              <a:gd name="adj" fmla="val 21402"/>
              <a:gd name="hf" fmla="val 105146"/>
              <a:gd name="vf" fmla="val 110557"/>
            </a:avLst>
          </a:prstGeom>
          <a:gradFill>
            <a:gsLst>
              <a:gs pos="0">
                <a:srgbClr val="CB1821"/>
              </a:gs>
              <a:gs pos="100000">
                <a:srgbClr val="F9191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页"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1000">
              <a:schemeClr val="accent2">
                <a:lumMod val="20000"/>
                <a:lumOff val="80000"/>
                <a:alpha val="9000"/>
              </a:schemeClr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星形: 五角 10"/>
          <p:cNvSpPr/>
          <p:nvPr userDrawn="1">
            <p:custDataLst>
              <p:tags r:id="rId2"/>
            </p:custDataLst>
          </p:nvPr>
        </p:nvSpPr>
        <p:spPr>
          <a:xfrm>
            <a:off x="209535" y="309448"/>
            <a:ext cx="360059" cy="368710"/>
          </a:xfrm>
          <a:prstGeom prst="star5">
            <a:avLst>
              <a:gd name="adj" fmla="val 21402"/>
              <a:gd name="hf" fmla="val 105146"/>
              <a:gd name="vf" fmla="val 110557"/>
            </a:avLst>
          </a:prstGeom>
          <a:gradFill>
            <a:gsLst>
              <a:gs pos="0">
                <a:srgbClr val="CB1821"/>
              </a:gs>
              <a:gs pos="100000">
                <a:srgbClr val="F9191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页"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1000">
              <a:schemeClr val="accent2">
                <a:lumMod val="20000"/>
                <a:lumOff val="80000"/>
                <a:alpha val="9000"/>
              </a:schemeClr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星形: 五角 10"/>
          <p:cNvSpPr/>
          <p:nvPr userDrawn="1">
            <p:custDataLst>
              <p:tags r:id="rId2"/>
            </p:custDataLst>
          </p:nvPr>
        </p:nvSpPr>
        <p:spPr>
          <a:xfrm>
            <a:off x="209535" y="309448"/>
            <a:ext cx="360059" cy="368710"/>
          </a:xfrm>
          <a:prstGeom prst="star5">
            <a:avLst>
              <a:gd name="adj" fmla="val 21402"/>
              <a:gd name="hf" fmla="val 105146"/>
              <a:gd name="vf" fmla="val 110557"/>
            </a:avLst>
          </a:prstGeom>
          <a:gradFill>
            <a:gsLst>
              <a:gs pos="0">
                <a:srgbClr val="CB1821"/>
              </a:gs>
              <a:gs pos="100000">
                <a:srgbClr val="F9191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08629" y="1998182"/>
            <a:ext cx="8574742" cy="23970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B71AF29-8478-49B3-B0F6-A364D9E3FE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BBB136A-FCE9-46F2-A8E0-FDEBFE180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055" indent="-186055" algn="l" defTabSz="742950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思源黑体 CN Heavy" panose="020B0A00000000000000" pitchFamily="34" charset="-122"/>
          <a:ea typeface="思源黑体 CN Heavy" panose="020B0A00000000000000" pitchFamily="34" charset="-122"/>
          <a:cs typeface="+mn-cs"/>
        </a:defRPr>
      </a:lvl1pPr>
      <a:lvl2pPr marL="5575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90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6719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20434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4149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7863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31578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9" Type="http://schemas.microsoft.com/office/2007/relationships/hdphoto" Target="../media/image8.wdp"/><Relationship Id="rId8" Type="http://schemas.openxmlformats.org/officeDocument/2006/relationships/image" Target="../media/image7.png"/><Relationship Id="rId7" Type="http://schemas.microsoft.com/office/2007/relationships/hdphoto" Target="../media/image3.wdp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8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webp"/><Relationship Id="rId7" Type="http://schemas.openxmlformats.org/officeDocument/2006/relationships/image" Target="../media/image17.webp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6.png"/><Relationship Id="rId1" Type="http://schemas.openxmlformats.org/officeDocument/2006/relationships/tags" Target="../tags/tag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microsoft.com/office/2007/relationships/hdphoto" Target="../media/image8.wdp"/><Relationship Id="rId4" Type="http://schemas.openxmlformats.org/officeDocument/2006/relationships/image" Target="../media/image7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8.xml"/><Relationship Id="rId16" Type="http://schemas.openxmlformats.org/officeDocument/2006/relationships/image" Target="../media/image6.png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image8.wdp"/><Relationship Id="rId8" Type="http://schemas.openxmlformats.org/officeDocument/2006/relationships/image" Target="../media/image7.png"/><Relationship Id="rId7" Type="http://schemas.microsoft.com/office/2007/relationships/hdphoto" Target="../media/image3.wdp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8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.png"/><Relationship Id="rId3" Type="http://schemas.openxmlformats.org/officeDocument/2006/relationships/image" Target="../media/image9.jpe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6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hdphoto" Target="../media/image8.wdp"/><Relationship Id="rId8" Type="http://schemas.openxmlformats.org/officeDocument/2006/relationships/image" Target="../media/image7.png"/><Relationship Id="rId7" Type="http://schemas.microsoft.com/office/2007/relationships/hdphoto" Target="../media/image3.wdp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8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4908170"/>
            <a:ext cx="12192000" cy="1949830"/>
            <a:chOff x="0" y="4908170"/>
            <a:chExt cx="12192000" cy="194983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338" y="4908170"/>
              <a:ext cx="9315052" cy="162890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24550"/>
              <a:ext cx="12192000" cy="93345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3295650" cy="9334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84680" y="2321560"/>
            <a:ext cx="84239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7200" b="1" dirty="0">
                <a:ln w="19050">
                  <a:solidFill>
                    <a:schemeClr val="bg1"/>
                  </a:solidFill>
                </a:ln>
                <a:solidFill>
                  <a:srgbClr val="D14948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</a:rPr>
              <a:t>有限空间，危险无限</a:t>
            </a:r>
            <a:endParaRPr lang="zh-CN" altLang="en-US" sz="7200" b="1" dirty="0">
              <a:ln w="19050">
                <a:solidFill>
                  <a:schemeClr val="bg1"/>
                </a:solidFill>
              </a:ln>
              <a:solidFill>
                <a:srgbClr val="D14948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</a:endParaRPr>
          </a:p>
        </p:txBody>
      </p:sp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2980" y="16383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1000">
              <a:schemeClr val="accent2">
                <a:lumMod val="20000"/>
                <a:lumOff val="80000"/>
                <a:alpha val="0"/>
              </a:schemeClr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dpptx.com-矩形: 圆角 9"/>
          <p:cNvSpPr/>
          <p:nvPr>
            <p:custDataLst>
              <p:tags r:id="rId1"/>
            </p:custDataLst>
          </p:nvPr>
        </p:nvSpPr>
        <p:spPr>
          <a:xfrm>
            <a:off x="5135880" y="3710305"/>
            <a:ext cx="6142990" cy="5842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7895" y="140230"/>
            <a:ext cx="49657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E6191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摒弃对有限空间的错误认知</a:t>
            </a:r>
            <a:endParaRPr lang="zh-CN" altLang="en-US" sz="2800" b="1" dirty="0">
              <a:solidFill>
                <a:srgbClr val="E6191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redpptx.com-矩形: 圆角 9"/>
          <p:cNvSpPr/>
          <p:nvPr>
            <p:custDataLst>
              <p:tags r:id="rId2"/>
            </p:custDataLst>
          </p:nvPr>
        </p:nvSpPr>
        <p:spPr>
          <a:xfrm>
            <a:off x="867410" y="1246505"/>
            <a:ext cx="6142355" cy="5842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6775" y="1106805"/>
            <a:ext cx="6142355" cy="7239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误区三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情况不妙，屏息可逃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redpptx.com-TextBox 34"/>
          <p:cNvSpPr txBox="1"/>
          <p:nvPr>
            <p:custDataLst>
              <p:tags r:id="rId3"/>
            </p:custDataLst>
          </p:nvPr>
        </p:nvSpPr>
        <p:spPr>
          <a:xfrm>
            <a:off x="866775" y="1894205"/>
            <a:ext cx="86410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defRPr>
            </a:lvl1pPr>
          </a:lstStyle>
          <a:p>
            <a:pPr fontAlgn="auto">
              <a:lnSpc>
                <a:spcPct val="150000"/>
              </a:lnSpc>
              <a:buFont typeface="Wingdings" panose="05000000000000000000" charset="0"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正解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：当人体察觉到中毒、窒息时，往往为时已晚，有些有毒气体，如高浓度的硫化氢，会让人产生嗅觉疲劳，根本无法觉察其存在，从而陷入危险境地。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5880" y="3570605"/>
            <a:ext cx="6142990" cy="7239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误区四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速进速出，应无大碍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redpptx.com-TextBox 34"/>
          <p:cNvSpPr txBox="1"/>
          <p:nvPr>
            <p:custDataLst>
              <p:tags r:id="rId4"/>
            </p:custDataLst>
          </p:nvPr>
        </p:nvSpPr>
        <p:spPr>
          <a:xfrm>
            <a:off x="2989580" y="4294505"/>
            <a:ext cx="82892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defRPr>
            </a:lvl1pPr>
          </a:lstStyle>
          <a:p>
            <a:pPr fontAlgn="auto">
              <a:lnSpc>
                <a:spcPct val="150000"/>
              </a:lnSpc>
              <a:buFont typeface="Wingdings" panose="05000000000000000000" charset="0"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正解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：有限空间内通常存在窒息、中毒的风险。其中二氧化碳是导致缺氧的主要因素，一旦吸入高浓度二氧化碳，几秒内人便会昏迷倒下，甚至死亡。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2980" y="16383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4353"/>
          <p:cNvGrpSpPr/>
          <p:nvPr/>
        </p:nvGrpSpPr>
        <p:grpSpPr>
          <a:xfrm>
            <a:off x="5337810" y="1359908"/>
            <a:ext cx="1516380" cy="1516380"/>
            <a:chOff x="5157056" y="1079088"/>
            <a:chExt cx="1516380" cy="1516380"/>
          </a:xfrm>
        </p:grpSpPr>
        <p:sp>
          <p:nvSpPr>
            <p:cNvPr id="15" name="文本框 14"/>
            <p:cNvSpPr txBox="1"/>
            <p:nvPr>
              <p:custDataLst>
                <p:tags r:id="rId2"/>
              </p:custDataLst>
            </p:nvPr>
          </p:nvSpPr>
          <p:spPr>
            <a:xfrm>
              <a:off x="5263069" y="1252454"/>
              <a:ext cx="1301370" cy="9220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rgbClr val="C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叁</a:t>
              </a:r>
              <a:endParaRPr lang="zh-CN" altLang="en-US" sz="5400" b="1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弧形 15"/>
            <p:cNvSpPr/>
            <p:nvPr>
              <p:custDataLst>
                <p:tags r:id="rId3"/>
              </p:custDataLst>
            </p:nvPr>
          </p:nvSpPr>
          <p:spPr>
            <a:xfrm>
              <a:off x="5157056" y="1079088"/>
              <a:ext cx="1516380" cy="1516380"/>
            </a:xfrm>
            <a:prstGeom prst="arc">
              <a:avLst>
                <a:gd name="adj1" fmla="val 10677523"/>
                <a:gd name="adj2" fmla="val 142170"/>
              </a:avLst>
            </a:prstGeom>
            <a:ln w="19050">
              <a:gradFill>
                <a:gsLst>
                  <a:gs pos="0">
                    <a:srgbClr val="C00000"/>
                  </a:gs>
                  <a:gs pos="100000">
                    <a:srgbClr val="FFF5BB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11" name="34533"/>
          <p:cNvSpPr txBox="1"/>
          <p:nvPr>
            <p:custDataLst>
              <p:tags r:id="rId4"/>
            </p:custDataLst>
          </p:nvPr>
        </p:nvSpPr>
        <p:spPr>
          <a:xfrm>
            <a:off x="1475740" y="2964180"/>
            <a:ext cx="9241155" cy="83058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algn="ctr">
              <a:defRPr sz="7200" kern="1800">
                <a:solidFill>
                  <a:srgbClr val="000000"/>
                </a:solidFill>
                <a:effectLst/>
                <a:latin typeface="汉仪尚巍手书W" panose="00020600040101010101" charset="-122"/>
                <a:ea typeface="汉仪尚巍手书W" panose="00020600040101010101" charset="-122"/>
                <a:cs typeface="宋体" panose="02010600030101010101" pitchFamily="2" charset="-122"/>
              </a:defRPr>
            </a:lvl1pPr>
          </a:lstStyle>
          <a:p>
            <a:pPr algn="ctr"/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如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何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远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离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有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限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空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间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危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险</a:t>
            </a:r>
            <a:endParaRPr lang="zh-CN" altLang="en-US" sz="5400" b="1" kern="100" spc="-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汉仪尚巍手书简" panose="00020600040101010101" charset="-122"/>
            </a:endParaRPr>
          </a:p>
        </p:txBody>
      </p:sp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2980" y="163830"/>
            <a:ext cx="2104390" cy="452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" y="4745355"/>
            <a:ext cx="12097385" cy="2098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690" y="224840"/>
            <a:ext cx="1554615" cy="1012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1000">
              <a:schemeClr val="accent2">
                <a:lumMod val="20000"/>
                <a:lumOff val="80000"/>
                <a:alpha val="0"/>
              </a:schemeClr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7895" y="140230"/>
            <a:ext cx="49657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E6191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如何远离有限空间危险</a:t>
            </a:r>
            <a:endParaRPr lang="zh-CN" altLang="en-US" sz="2800" b="1" dirty="0">
              <a:solidFill>
                <a:srgbClr val="E6191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4" name="45"/>
          <p:cNvGrpSpPr/>
          <p:nvPr/>
        </p:nvGrpSpPr>
        <p:grpSpPr>
          <a:xfrm>
            <a:off x="996950" y="1245235"/>
            <a:ext cx="10295890" cy="798830"/>
            <a:chOff x="945336" y="2238932"/>
            <a:chExt cx="10586407" cy="3215657"/>
          </a:xfrm>
        </p:grpSpPr>
        <p:sp>
          <p:nvSpPr>
            <p:cNvPr id="5" name="矩形: 圆角 27"/>
            <p:cNvSpPr/>
            <p:nvPr>
              <p:custDataLst>
                <p:tags r:id="rId1"/>
              </p:custDataLst>
            </p:nvPr>
          </p:nvSpPr>
          <p:spPr>
            <a:xfrm>
              <a:off x="945336" y="2238932"/>
              <a:ext cx="10586407" cy="3215657"/>
            </a:xfrm>
            <a:prstGeom prst="roundRect">
              <a:avLst>
                <a:gd name="adj" fmla="val 3003"/>
              </a:avLst>
            </a:pr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gradFill flip="none" rotWithShape="1">
                <a:gsLst>
                  <a:gs pos="63000">
                    <a:srgbClr val="F3AB9D"/>
                  </a:gs>
                  <a:gs pos="0">
                    <a:srgbClr val="C00000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rgbClr val="CC1E37">
                <a:shade val="50000"/>
              </a:srgbClr>
            </a:lnRef>
            <a:fillRef idx="1">
              <a:srgbClr val="CC1E37"/>
            </a:fillRef>
            <a:effectRef idx="0">
              <a:srgbClr val="CC1E37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任意多边形: 形状 30"/>
            <p:cNvSpPr/>
            <p:nvPr>
              <p:custDataLst>
                <p:tags r:id="rId2"/>
              </p:custDataLst>
            </p:nvPr>
          </p:nvSpPr>
          <p:spPr>
            <a:xfrm>
              <a:off x="1700206" y="2239078"/>
              <a:ext cx="1466851" cy="180052"/>
            </a:xfrm>
            <a:custGeom>
              <a:avLst/>
              <a:gdLst>
                <a:gd name="connsiteX0" fmla="*/ 0 w 1466851"/>
                <a:gd name="connsiteY0" fmla="*/ 0 h 792000"/>
                <a:gd name="connsiteX1" fmla="*/ 1466851 w 1466851"/>
                <a:gd name="connsiteY1" fmla="*/ 0 h 792000"/>
                <a:gd name="connsiteX2" fmla="*/ 1268851 w 1466851"/>
                <a:gd name="connsiteY2" fmla="*/ 792000 h 792000"/>
                <a:gd name="connsiteX3" fmla="*/ 0 w 1466851"/>
                <a:gd name="connsiteY3" fmla="*/ 79200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6851" h="792000">
                  <a:moveTo>
                    <a:pt x="0" y="0"/>
                  </a:moveTo>
                  <a:lnTo>
                    <a:pt x="1466851" y="0"/>
                  </a:lnTo>
                  <a:lnTo>
                    <a:pt x="1268851" y="792000"/>
                  </a:lnTo>
                  <a:lnTo>
                    <a:pt x="0" y="792000"/>
                  </a:lnTo>
                  <a:close/>
                </a:path>
              </a:pathLst>
            </a:custGeom>
            <a:solidFill>
              <a:srgbClr val="E32C17">
                <a:lumMod val="100000"/>
              </a:srgbClr>
            </a:solidFill>
            <a:ln>
              <a:noFill/>
            </a:ln>
          </p:spPr>
          <p:style>
            <a:lnRef idx="2">
              <a:srgbClr val="CC1E37">
                <a:shade val="50000"/>
              </a:srgbClr>
            </a:lnRef>
            <a:fillRef idx="1">
              <a:srgbClr val="CC1E37"/>
            </a:fillRef>
            <a:effectRef idx="0">
              <a:srgbClr val="CC1E37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sp>
        <p:nvSpPr>
          <p:cNvPr id="7" name="96"/>
          <p:cNvSpPr txBox="1"/>
          <p:nvPr>
            <p:custDataLst>
              <p:tags r:id="rId3"/>
            </p:custDataLst>
          </p:nvPr>
        </p:nvSpPr>
        <p:spPr>
          <a:xfrm>
            <a:off x="996315" y="1360170"/>
            <a:ext cx="101860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defRPr>
            </a:lvl1pPr>
          </a:lstStyle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识别警示标志</a:t>
            </a:r>
            <a:r>
              <a:rPr 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有限空间通常会设置一些警示标志，如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有限空间，危险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禁止进入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等，看到后要远离。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45"/>
          <p:cNvGrpSpPr/>
          <p:nvPr/>
        </p:nvGrpSpPr>
        <p:grpSpPr>
          <a:xfrm>
            <a:off x="996950" y="2901950"/>
            <a:ext cx="10295890" cy="798830"/>
            <a:chOff x="945336" y="2238932"/>
            <a:chExt cx="10586407" cy="3215657"/>
          </a:xfrm>
        </p:grpSpPr>
        <p:sp>
          <p:nvSpPr>
            <p:cNvPr id="9" name="矩形: 圆角 27"/>
            <p:cNvSpPr/>
            <p:nvPr>
              <p:custDataLst>
                <p:tags r:id="rId4"/>
              </p:custDataLst>
            </p:nvPr>
          </p:nvSpPr>
          <p:spPr>
            <a:xfrm>
              <a:off x="945336" y="2238932"/>
              <a:ext cx="10586407" cy="3215657"/>
            </a:xfrm>
            <a:prstGeom prst="roundRect">
              <a:avLst>
                <a:gd name="adj" fmla="val 3003"/>
              </a:avLst>
            </a:pr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gradFill flip="none" rotWithShape="1">
                <a:gsLst>
                  <a:gs pos="63000">
                    <a:srgbClr val="F3AB9D"/>
                  </a:gs>
                  <a:gs pos="0">
                    <a:srgbClr val="C00000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rgbClr val="CC1E37">
                <a:shade val="50000"/>
              </a:srgbClr>
            </a:lnRef>
            <a:fillRef idx="1">
              <a:srgbClr val="CC1E37"/>
            </a:fillRef>
            <a:effectRef idx="0">
              <a:srgbClr val="CC1E37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任意多边形: 形状 30"/>
            <p:cNvSpPr/>
            <p:nvPr>
              <p:custDataLst>
                <p:tags r:id="rId5"/>
              </p:custDataLst>
            </p:nvPr>
          </p:nvSpPr>
          <p:spPr>
            <a:xfrm>
              <a:off x="1700206" y="2239078"/>
              <a:ext cx="1466851" cy="180052"/>
            </a:xfrm>
            <a:custGeom>
              <a:avLst/>
              <a:gdLst>
                <a:gd name="connsiteX0" fmla="*/ 0 w 1466851"/>
                <a:gd name="connsiteY0" fmla="*/ 0 h 792000"/>
                <a:gd name="connsiteX1" fmla="*/ 1466851 w 1466851"/>
                <a:gd name="connsiteY1" fmla="*/ 0 h 792000"/>
                <a:gd name="connsiteX2" fmla="*/ 1268851 w 1466851"/>
                <a:gd name="connsiteY2" fmla="*/ 792000 h 792000"/>
                <a:gd name="connsiteX3" fmla="*/ 0 w 1466851"/>
                <a:gd name="connsiteY3" fmla="*/ 79200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6851" h="792000">
                  <a:moveTo>
                    <a:pt x="0" y="0"/>
                  </a:moveTo>
                  <a:lnTo>
                    <a:pt x="1466851" y="0"/>
                  </a:lnTo>
                  <a:lnTo>
                    <a:pt x="1268851" y="792000"/>
                  </a:lnTo>
                  <a:lnTo>
                    <a:pt x="0" y="792000"/>
                  </a:lnTo>
                  <a:close/>
                </a:path>
              </a:pathLst>
            </a:custGeom>
            <a:solidFill>
              <a:srgbClr val="E32C17">
                <a:lumMod val="100000"/>
              </a:srgbClr>
            </a:solidFill>
            <a:ln>
              <a:noFill/>
            </a:ln>
          </p:spPr>
          <p:style>
            <a:lnRef idx="2">
              <a:srgbClr val="CC1E37">
                <a:shade val="50000"/>
              </a:srgbClr>
            </a:lnRef>
            <a:fillRef idx="1">
              <a:srgbClr val="CC1E37"/>
            </a:fillRef>
            <a:effectRef idx="0">
              <a:srgbClr val="CC1E37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sp>
        <p:nvSpPr>
          <p:cNvPr id="11" name="96"/>
          <p:cNvSpPr txBox="1"/>
          <p:nvPr>
            <p:custDataLst>
              <p:tags r:id="rId6"/>
            </p:custDataLst>
          </p:nvPr>
        </p:nvSpPr>
        <p:spPr>
          <a:xfrm>
            <a:off x="996315" y="3016885"/>
            <a:ext cx="101860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defRPr>
            </a:lvl1pPr>
          </a:lstStyle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遇到危险会应对</a:t>
            </a:r>
            <a:r>
              <a:rPr 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，当发现有人在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有限空间遇到危险时，</a:t>
            </a: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不盲目施救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；及时拨打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110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119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报警，</a:t>
            </a: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正确求助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，等待专业救援人员到来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rcRect l="6943" t="7194" r="6897" b="13546"/>
          <a:stretch>
            <a:fillRect/>
          </a:stretch>
        </p:blipFill>
        <p:spPr>
          <a:xfrm>
            <a:off x="1823085" y="4396740"/>
            <a:ext cx="2821349" cy="1836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rcRect l="6943" t="7194" r="6897" b="13287"/>
          <a:stretch>
            <a:fillRect/>
          </a:stretch>
        </p:blipFill>
        <p:spPr>
          <a:xfrm>
            <a:off x="7534275" y="4396740"/>
            <a:ext cx="2839720" cy="18540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9"/>
          <a:stretch>
            <a:fillRect/>
          </a:stretch>
        </p:blipFill>
        <p:spPr>
          <a:xfrm>
            <a:off x="5336951" y="4357370"/>
            <a:ext cx="1504608" cy="1854000"/>
          </a:xfrm>
          <a:prstGeom prst="rect">
            <a:avLst/>
          </a:prstGeom>
        </p:spPr>
      </p:pic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2980" y="16383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4908170"/>
            <a:ext cx="12192000" cy="1949830"/>
            <a:chOff x="0" y="4908170"/>
            <a:chExt cx="12192000" cy="194983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338" y="4908170"/>
              <a:ext cx="9315052" cy="162890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24550"/>
              <a:ext cx="12192000" cy="93345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3295650" cy="9334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84680" y="2321560"/>
            <a:ext cx="84239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 dirty="0">
                <a:ln w="19050">
                  <a:solidFill>
                    <a:schemeClr val="bg1"/>
                  </a:solidFill>
                </a:ln>
                <a:solidFill>
                  <a:srgbClr val="D14948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</a:rPr>
              <a:t>谢谢观看</a:t>
            </a:r>
            <a:endParaRPr lang="zh-CN" altLang="en-US" sz="8000" b="1" dirty="0">
              <a:ln w="19050">
                <a:solidFill>
                  <a:schemeClr val="bg1"/>
                </a:solidFill>
              </a:ln>
              <a:solidFill>
                <a:srgbClr val="D14948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</a:endParaRPr>
          </a:p>
        </p:txBody>
      </p:sp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2980" y="16383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" y="4745355"/>
            <a:ext cx="12097385" cy="209867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690" y="224840"/>
            <a:ext cx="1554615" cy="1012024"/>
          </a:xfrm>
          <a:prstGeom prst="rect">
            <a:avLst/>
          </a:prstGeom>
        </p:spPr>
      </p:pic>
      <p:sp>
        <p:nvSpPr>
          <p:cNvPr id="12" name="746"/>
          <p:cNvSpPr txBox="1"/>
          <p:nvPr>
            <p:custDataLst>
              <p:tags r:id="rId6"/>
            </p:custDataLst>
          </p:nvPr>
        </p:nvSpPr>
        <p:spPr>
          <a:xfrm>
            <a:off x="2124075" y="2523490"/>
            <a:ext cx="175895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r>
              <a:rPr lang="en-US" altLang="zh-CN" sz="5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</a:t>
            </a:r>
            <a:endParaRPr lang="zh-CN" altLang="en-US" sz="54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123"/>
          <p:cNvSpPr txBox="1"/>
          <p:nvPr>
            <p:custDataLst>
              <p:tags r:id="rId7"/>
            </p:custDataLst>
          </p:nvPr>
        </p:nvSpPr>
        <p:spPr>
          <a:xfrm>
            <a:off x="1718310" y="3440430"/>
            <a:ext cx="2534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CONTNETS</a:t>
            </a:r>
            <a:endParaRPr lang="en-US" altLang="zh-CN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.12"/>
          <p:cNvCxnSpPr/>
          <p:nvPr>
            <p:custDataLst>
              <p:tags r:id="rId8"/>
            </p:custDataLst>
          </p:nvPr>
        </p:nvCxnSpPr>
        <p:spPr>
          <a:xfrm>
            <a:off x="944880" y="3642995"/>
            <a:ext cx="61849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15"/>
          <p:cNvCxnSpPr/>
          <p:nvPr>
            <p:custDataLst>
              <p:tags r:id="rId9"/>
            </p:custDataLst>
          </p:nvPr>
        </p:nvCxnSpPr>
        <p:spPr>
          <a:xfrm>
            <a:off x="4408170" y="3631565"/>
            <a:ext cx="61849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9"/>
          <p:cNvSpPr/>
          <p:nvPr>
            <p:custDataLst>
              <p:tags r:id="rId10"/>
            </p:custDataLst>
          </p:nvPr>
        </p:nvSpPr>
        <p:spPr>
          <a:xfrm>
            <a:off x="5537835" y="2087880"/>
            <a:ext cx="656590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7"/>
          <p:cNvSpPr txBox="1"/>
          <p:nvPr>
            <p:custDataLst>
              <p:tags r:id="rId11"/>
            </p:custDataLst>
          </p:nvPr>
        </p:nvSpPr>
        <p:spPr>
          <a:xfrm>
            <a:off x="6271260" y="2070100"/>
            <a:ext cx="481266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rgbClr val="C00000"/>
                </a:solidFill>
              </a:rPr>
              <a:t>认识有限空间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2" name="6"/>
          <p:cNvSpPr/>
          <p:nvPr>
            <p:custDataLst>
              <p:tags r:id="rId12"/>
            </p:custDataLst>
          </p:nvPr>
        </p:nvSpPr>
        <p:spPr>
          <a:xfrm>
            <a:off x="5537835" y="2844165"/>
            <a:ext cx="656590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5"/>
          <p:cNvSpPr txBox="1"/>
          <p:nvPr>
            <p:custDataLst>
              <p:tags r:id="rId13"/>
            </p:custDataLst>
          </p:nvPr>
        </p:nvSpPr>
        <p:spPr>
          <a:xfrm>
            <a:off x="6271260" y="2817495"/>
            <a:ext cx="481266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rgbClr val="C00000"/>
                </a:solidFill>
              </a:rPr>
              <a:t>摒弃对有限空间的错误认知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54" name="4"/>
          <p:cNvSpPr/>
          <p:nvPr>
            <p:custDataLst>
              <p:tags r:id="rId14"/>
            </p:custDataLst>
          </p:nvPr>
        </p:nvSpPr>
        <p:spPr>
          <a:xfrm>
            <a:off x="5537835" y="3599815"/>
            <a:ext cx="656590" cy="621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3"/>
          <p:cNvSpPr txBox="1"/>
          <p:nvPr>
            <p:custDataLst>
              <p:tags r:id="rId15"/>
            </p:custDataLst>
          </p:nvPr>
        </p:nvSpPr>
        <p:spPr>
          <a:xfrm>
            <a:off x="6271260" y="3564890"/>
            <a:ext cx="4812665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800" b="1" spc="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rgbClr val="C00000"/>
                </a:solidFill>
              </a:rPr>
              <a:t>如何远离有限空间危险</a:t>
            </a:r>
            <a:endParaRPr lang="zh-CN" altLang="en-US">
              <a:solidFill>
                <a:srgbClr val="C00000"/>
              </a:solidFill>
            </a:endParaRPr>
          </a:p>
        </p:txBody>
      </p:sp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72980" y="16383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4353"/>
          <p:cNvGrpSpPr/>
          <p:nvPr/>
        </p:nvGrpSpPr>
        <p:grpSpPr>
          <a:xfrm>
            <a:off x="5337810" y="1359908"/>
            <a:ext cx="1516380" cy="1516380"/>
            <a:chOff x="5157056" y="1079088"/>
            <a:chExt cx="1516380" cy="1516380"/>
          </a:xfrm>
        </p:grpSpPr>
        <p:sp>
          <p:nvSpPr>
            <p:cNvPr id="15" name="文本框 14"/>
            <p:cNvSpPr txBox="1"/>
            <p:nvPr>
              <p:custDataLst>
                <p:tags r:id="rId2"/>
              </p:custDataLst>
            </p:nvPr>
          </p:nvSpPr>
          <p:spPr>
            <a:xfrm>
              <a:off x="5263069" y="1252454"/>
              <a:ext cx="1301370" cy="9220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rgbClr val="C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壹</a:t>
              </a:r>
              <a:endParaRPr lang="zh-CN" altLang="en-US" sz="5400" b="1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弧形 15"/>
            <p:cNvSpPr/>
            <p:nvPr>
              <p:custDataLst>
                <p:tags r:id="rId3"/>
              </p:custDataLst>
            </p:nvPr>
          </p:nvSpPr>
          <p:spPr>
            <a:xfrm>
              <a:off x="5157056" y="1079088"/>
              <a:ext cx="1516380" cy="1516380"/>
            </a:xfrm>
            <a:prstGeom prst="arc">
              <a:avLst>
                <a:gd name="adj1" fmla="val 10677523"/>
                <a:gd name="adj2" fmla="val 142170"/>
              </a:avLst>
            </a:prstGeom>
            <a:ln w="19050">
              <a:gradFill>
                <a:gsLst>
                  <a:gs pos="0">
                    <a:srgbClr val="C00000"/>
                  </a:gs>
                  <a:gs pos="100000">
                    <a:srgbClr val="FFF5BB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11" name="34533"/>
          <p:cNvSpPr txBox="1"/>
          <p:nvPr>
            <p:custDataLst>
              <p:tags r:id="rId4"/>
            </p:custDataLst>
          </p:nvPr>
        </p:nvSpPr>
        <p:spPr>
          <a:xfrm>
            <a:off x="1475740" y="2964180"/>
            <a:ext cx="9241155" cy="83058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algn="ctr">
              <a:defRPr sz="7200" kern="1800">
                <a:solidFill>
                  <a:srgbClr val="000000"/>
                </a:solidFill>
                <a:effectLst/>
                <a:latin typeface="汉仪尚巍手书W" panose="00020600040101010101" charset="-122"/>
                <a:ea typeface="汉仪尚巍手书W" panose="00020600040101010101" charset="-122"/>
                <a:cs typeface="宋体" panose="02010600030101010101" pitchFamily="2" charset="-122"/>
              </a:defRPr>
            </a:lvl1pPr>
          </a:lstStyle>
          <a:p>
            <a:pPr algn="ctr"/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认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识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有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限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空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间</a:t>
            </a:r>
            <a:endParaRPr lang="zh-CN" altLang="en-US" sz="5400" b="1" kern="100" spc="-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汉仪尚巍手书简" panose="00020600040101010101" charset="-122"/>
            </a:endParaRPr>
          </a:p>
        </p:txBody>
      </p:sp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2980" y="163830"/>
            <a:ext cx="2104390" cy="452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" y="4745355"/>
            <a:ext cx="12097385" cy="2098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690" y="224840"/>
            <a:ext cx="1554615" cy="1012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1000">
              <a:schemeClr val="accent2">
                <a:lumMod val="20000"/>
                <a:lumOff val="80000"/>
                <a:alpha val="0"/>
              </a:schemeClr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65464"/>
          <p:cNvGrpSpPr/>
          <p:nvPr/>
        </p:nvGrpSpPr>
        <p:grpSpPr>
          <a:xfrm>
            <a:off x="935355" y="1788160"/>
            <a:ext cx="5140325" cy="3486836"/>
            <a:chOff x="6682738" y="2299921"/>
            <a:chExt cx="5794682" cy="684556"/>
          </a:xfrm>
        </p:grpSpPr>
        <p:sp>
          <p:nvSpPr>
            <p:cNvPr id="28" name="平行四边形 27"/>
            <p:cNvSpPr/>
            <p:nvPr>
              <p:custDataLst>
                <p:tags r:id="rId1"/>
              </p:custDataLst>
            </p:nvPr>
          </p:nvSpPr>
          <p:spPr>
            <a:xfrm rot="10800000" flipV="1">
              <a:off x="6682738" y="2299921"/>
              <a:ext cx="5521949" cy="684556"/>
            </a:xfrm>
            <a:prstGeom prst="parallelogram">
              <a:avLst>
                <a:gd name="adj" fmla="val 0"/>
              </a:avLst>
            </a:prstGeom>
            <a:gradFill flip="none" rotWithShape="1">
              <a:gsLst>
                <a:gs pos="100000">
                  <a:srgbClr val="FFC659">
                    <a:alpha val="25000"/>
                  </a:srgbClr>
                </a:gs>
                <a:gs pos="0">
                  <a:srgbClr val="FDE5BC">
                    <a:alpha val="0"/>
                  </a:srgbClr>
                </a:gs>
              </a:gsLst>
              <a:lin ang="0" scaled="1"/>
              <a:tileRect/>
            </a:gradFill>
            <a:ln w="6350">
              <a:gradFill flip="none" rotWithShape="1">
                <a:gsLst>
                  <a:gs pos="0">
                    <a:srgbClr val="FFC659"/>
                  </a:gs>
                  <a:gs pos="100000">
                    <a:srgbClr val="FFC659">
                      <a:alpha val="0"/>
                    </a:srgbClr>
                  </a:gs>
                </a:gsLst>
                <a:lin ang="10800000" scaled="1"/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/>
            </a:p>
          </p:txBody>
        </p:sp>
        <p:sp>
          <p:nvSpPr>
            <p:cNvPr id="29" name="文本框 28"/>
            <p:cNvSpPr txBox="1"/>
            <p:nvPr>
              <p:custDataLst>
                <p:tags r:id="rId2"/>
              </p:custDataLst>
            </p:nvPr>
          </p:nvSpPr>
          <p:spPr>
            <a:xfrm>
              <a:off x="6790829" y="2341232"/>
              <a:ext cx="5686591" cy="561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gradFill flip="none" rotWithShape="1">
                    <a:gsLst>
                      <a:gs pos="18000">
                        <a:srgbClr val="E00E0C">
                          <a:alpha val="80000"/>
                        </a:srgbClr>
                      </a:gs>
                      <a:gs pos="100000">
                        <a:srgbClr val="E00E0C">
                          <a:lumMod val="90000"/>
                        </a:srgbClr>
                      </a:gs>
                    </a:gsLst>
                    <a:lin ang="5400000" scaled="1"/>
                    <a:tileRect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indent="0"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charset="0"/>
                <a:buNone/>
              </a:pPr>
              <a:r>
                <a: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有限空间</a:t>
              </a:r>
              <a:r>
                <a:rPr lang="zh-CN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，</a:t>
              </a:r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是指封闭或部分封闭，未被设计为固定工作场所，人员可以进入开展作业，易造成有毒有害、易燃易爆物质积聚或氧含量不足的空间。</a:t>
              </a:r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67895" y="140230"/>
            <a:ext cx="49657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E6191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有限空间的定义</a:t>
            </a:r>
            <a:endParaRPr lang="zh-CN" altLang="en-US" sz="2800" b="1" dirty="0">
              <a:solidFill>
                <a:srgbClr val="E6191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158" y="1619568"/>
            <a:ext cx="4676671" cy="3823200"/>
          </a:xfrm>
          <a:prstGeom prst="rect">
            <a:avLst/>
          </a:prstGeom>
        </p:spPr>
      </p:pic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2980" y="16383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1000">
              <a:schemeClr val="accent2">
                <a:lumMod val="20000"/>
                <a:lumOff val="80000"/>
                <a:alpha val="0"/>
              </a:schemeClr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6"/>
          <p:cNvGrpSpPr/>
          <p:nvPr/>
        </p:nvGrpSpPr>
        <p:grpSpPr>
          <a:xfrm>
            <a:off x="972819" y="1275080"/>
            <a:ext cx="9331326" cy="673100"/>
            <a:chOff x="6682328" y="2299921"/>
            <a:chExt cx="6019181" cy="340994"/>
          </a:xfrm>
        </p:grpSpPr>
        <p:sp>
          <p:nvSpPr>
            <p:cNvPr id="4" name="平行四边形 3"/>
            <p:cNvSpPr/>
            <p:nvPr>
              <p:custDataLst>
                <p:tags r:id="rId1"/>
              </p:custDataLst>
            </p:nvPr>
          </p:nvSpPr>
          <p:spPr>
            <a:xfrm rot="10800000" flipV="1">
              <a:off x="6682738" y="2299921"/>
              <a:ext cx="6018771" cy="340994"/>
            </a:xfrm>
            <a:prstGeom prst="parallelogram">
              <a:avLst>
                <a:gd name="adj" fmla="val 0"/>
              </a:avLst>
            </a:prstGeom>
            <a:gradFill flip="none" rotWithShape="1">
              <a:gsLst>
                <a:gs pos="100000">
                  <a:srgbClr val="FFC659">
                    <a:alpha val="25000"/>
                  </a:srgbClr>
                </a:gs>
                <a:gs pos="0">
                  <a:srgbClr val="FDE5BC">
                    <a:alpha val="0"/>
                  </a:srgbClr>
                </a:gs>
              </a:gsLst>
              <a:lin ang="0" scaled="1"/>
              <a:tileRect/>
            </a:gradFill>
            <a:ln w="6350">
              <a:gradFill flip="none" rotWithShape="1">
                <a:gsLst>
                  <a:gs pos="0">
                    <a:srgbClr val="FFC659"/>
                  </a:gs>
                  <a:gs pos="100000">
                    <a:srgbClr val="FFC659">
                      <a:alpha val="0"/>
                    </a:srgbClr>
                  </a:gs>
                </a:gsLst>
                <a:lin ang="10800000" scaled="1"/>
                <a:tileRect/>
              </a:gra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000"/>
            </a:p>
          </p:txBody>
        </p:sp>
        <p:sp>
          <p:nvSpPr>
            <p:cNvPr id="5" name="文本框 4"/>
            <p:cNvSpPr txBox="1"/>
            <p:nvPr>
              <p:custDataLst>
                <p:tags r:id="rId2"/>
              </p:custDataLst>
            </p:nvPr>
          </p:nvSpPr>
          <p:spPr>
            <a:xfrm>
              <a:off x="6682328" y="2299921"/>
              <a:ext cx="6019181" cy="34099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2400">
                  <a:gradFill flip="none" rotWithShape="1">
                    <a:gsLst>
                      <a:gs pos="18000">
                        <a:srgbClr val="E00E0C">
                          <a:alpha val="80000"/>
                        </a:srgbClr>
                      </a:gs>
                      <a:gs pos="100000">
                        <a:srgbClr val="E00E0C">
                          <a:lumMod val="90000"/>
                        </a:srgbClr>
                      </a:gs>
                    </a:gsLst>
                    <a:lin ang="5400000" scaled="1"/>
                    <a:tileRect/>
                  </a:gradFill>
                  <a:latin typeface="思源宋体 CN Heavy" panose="02020900000000000000" pitchFamily="18" charset="-122"/>
                  <a:ea typeface="思源宋体 CN Heavy" panose="02020900000000000000" pitchFamily="18" charset="-122"/>
                </a:defRPr>
              </a:lvl1pPr>
            </a:lstStyle>
            <a:p>
              <a:pPr marL="285750" indent="-28575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charset="0"/>
                <a:buChar char="n"/>
              </a:pPr>
              <a:r>
                <a: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有限空间分为</a:t>
              </a:r>
              <a:r>
                <a:rPr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  <a:sym typeface="+mn-ea"/>
                </a:rPr>
                <a:t>地下有限空间</a:t>
              </a:r>
              <a:r>
                <a: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  <a:sym typeface="+mn-ea"/>
                </a:rPr>
                <a:t>、</a:t>
              </a:r>
              <a:r>
                <a:rPr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  <a:sym typeface="+mn-ea"/>
                </a:rPr>
                <a:t>地上有限空间</a:t>
              </a:r>
              <a:r>
                <a:rPr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  <a:sym typeface="+mn-ea"/>
                </a:rPr>
                <a:t>和</a:t>
              </a:r>
              <a:r>
                <a:rPr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Medium" panose="020B0600000000000000" charset="-122"/>
                  <a:sym typeface="+mn-ea"/>
                </a:rPr>
                <a:t>密闭设备</a:t>
              </a:r>
              <a:r>
                <a:rPr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三大类。</a:t>
              </a:r>
              <a:endParaRPr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35" name="9"/>
          <p:cNvSpPr txBox="1"/>
          <p:nvPr>
            <p:custDataLst>
              <p:tags r:id="rId3"/>
            </p:custDataLst>
          </p:nvPr>
        </p:nvSpPr>
        <p:spPr>
          <a:xfrm>
            <a:off x="973455" y="2846070"/>
            <a:ext cx="48310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defRPr>
            </a:lvl1pPr>
          </a:lstStyle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地下有限空间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，如污水井、下水道、沼气池、化粪池、涵洞、地窖、检查井、污水处理池等。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420" y="2846070"/>
            <a:ext cx="2475134" cy="199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3015" y="2846070"/>
            <a:ext cx="2639693" cy="199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7895" y="140230"/>
            <a:ext cx="49657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E6191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有限空间的类型</a:t>
            </a:r>
            <a:endParaRPr lang="zh-CN" altLang="en-US" sz="2800" b="1" dirty="0">
              <a:solidFill>
                <a:srgbClr val="E6191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2980" y="16383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1000">
              <a:schemeClr val="accent2">
                <a:lumMod val="20000"/>
                <a:lumOff val="80000"/>
                <a:alpha val="0"/>
              </a:schemeClr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45"/>
          <p:cNvGrpSpPr/>
          <p:nvPr/>
        </p:nvGrpSpPr>
        <p:grpSpPr>
          <a:xfrm>
            <a:off x="996950" y="1355725"/>
            <a:ext cx="10295890" cy="798830"/>
            <a:chOff x="945336" y="2238932"/>
            <a:chExt cx="10586407" cy="3215657"/>
          </a:xfrm>
        </p:grpSpPr>
        <p:sp>
          <p:nvSpPr>
            <p:cNvPr id="33" name="矩形: 圆角 27"/>
            <p:cNvSpPr/>
            <p:nvPr>
              <p:custDataLst>
                <p:tags r:id="rId1"/>
              </p:custDataLst>
            </p:nvPr>
          </p:nvSpPr>
          <p:spPr>
            <a:xfrm>
              <a:off x="945336" y="2238932"/>
              <a:ext cx="10586407" cy="3215657"/>
            </a:xfrm>
            <a:prstGeom prst="roundRect">
              <a:avLst>
                <a:gd name="adj" fmla="val 3003"/>
              </a:avLst>
            </a:pr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gradFill flip="none" rotWithShape="1">
                <a:gsLst>
                  <a:gs pos="63000">
                    <a:srgbClr val="F3AB9D"/>
                  </a:gs>
                  <a:gs pos="0">
                    <a:srgbClr val="C00000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rgbClr val="CC1E37">
                <a:shade val="50000"/>
              </a:srgbClr>
            </a:lnRef>
            <a:fillRef idx="1">
              <a:srgbClr val="CC1E37"/>
            </a:fillRef>
            <a:effectRef idx="0">
              <a:srgbClr val="CC1E37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任意多边形: 形状 30"/>
            <p:cNvSpPr/>
            <p:nvPr>
              <p:custDataLst>
                <p:tags r:id="rId2"/>
              </p:custDataLst>
            </p:nvPr>
          </p:nvSpPr>
          <p:spPr>
            <a:xfrm>
              <a:off x="1700206" y="2239078"/>
              <a:ext cx="1466851" cy="180052"/>
            </a:xfrm>
            <a:custGeom>
              <a:avLst/>
              <a:gdLst>
                <a:gd name="connsiteX0" fmla="*/ 0 w 1466851"/>
                <a:gd name="connsiteY0" fmla="*/ 0 h 792000"/>
                <a:gd name="connsiteX1" fmla="*/ 1466851 w 1466851"/>
                <a:gd name="connsiteY1" fmla="*/ 0 h 792000"/>
                <a:gd name="connsiteX2" fmla="*/ 1268851 w 1466851"/>
                <a:gd name="connsiteY2" fmla="*/ 792000 h 792000"/>
                <a:gd name="connsiteX3" fmla="*/ 0 w 1466851"/>
                <a:gd name="connsiteY3" fmla="*/ 79200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6851" h="792000">
                  <a:moveTo>
                    <a:pt x="0" y="0"/>
                  </a:moveTo>
                  <a:lnTo>
                    <a:pt x="1466851" y="0"/>
                  </a:lnTo>
                  <a:lnTo>
                    <a:pt x="1268851" y="792000"/>
                  </a:lnTo>
                  <a:lnTo>
                    <a:pt x="0" y="792000"/>
                  </a:lnTo>
                  <a:close/>
                </a:path>
              </a:pathLst>
            </a:custGeom>
            <a:solidFill>
              <a:srgbClr val="E32C17">
                <a:lumMod val="100000"/>
              </a:srgbClr>
            </a:solidFill>
            <a:ln>
              <a:noFill/>
            </a:ln>
          </p:spPr>
          <p:style>
            <a:lnRef idx="2">
              <a:srgbClr val="CC1E37">
                <a:shade val="50000"/>
              </a:srgbClr>
            </a:lnRef>
            <a:fillRef idx="1">
              <a:srgbClr val="CC1E37"/>
            </a:fillRef>
            <a:effectRef idx="0">
              <a:srgbClr val="CC1E37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sp>
        <p:nvSpPr>
          <p:cNvPr id="35" name="96"/>
          <p:cNvSpPr txBox="1"/>
          <p:nvPr>
            <p:custDataLst>
              <p:tags r:id="rId3"/>
            </p:custDataLst>
          </p:nvPr>
        </p:nvSpPr>
        <p:spPr>
          <a:xfrm>
            <a:off x="996315" y="1470660"/>
            <a:ext cx="1018603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defRPr>
            </a:lvl1pPr>
          </a:lstStyle>
          <a:p>
            <a:pPr marL="285750" indent="-285750">
              <a:buFont typeface="Wingdings" panose="05000000000000000000" charset="0"/>
              <a:buChar char="u"/>
            </a:pPr>
            <a:r>
              <a:rPr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地上有限空间</a:t>
            </a:r>
            <a:r>
              <a:rPr 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</a:t>
            </a:r>
            <a:r>
              <a:rPr 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垃圾站、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粮仓、</a:t>
            </a:r>
            <a:r>
              <a:rPr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酒糟池、发酵池、腌渍池、纸浆池等。</a:t>
            </a:r>
            <a:endParaRPr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2" descr="第2页-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218690"/>
            <a:ext cx="2644140" cy="1143635"/>
          </a:xfrm>
          <a:prstGeom prst="rect">
            <a:avLst/>
          </a:prstGeom>
        </p:spPr>
      </p:pic>
      <p:pic>
        <p:nvPicPr>
          <p:cNvPr id="15" name="5" descr="第2页-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565" y="2219325"/>
            <a:ext cx="2643505" cy="1143000"/>
          </a:xfrm>
          <a:prstGeom prst="rect">
            <a:avLst/>
          </a:prstGeom>
        </p:spPr>
      </p:pic>
      <p:pic>
        <p:nvPicPr>
          <p:cNvPr id="18" name="8" descr="第2页-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150" y="2219325"/>
            <a:ext cx="2661285" cy="1143000"/>
          </a:xfrm>
          <a:prstGeom prst="rect">
            <a:avLst/>
          </a:prstGeom>
        </p:spPr>
      </p:pic>
      <p:grpSp>
        <p:nvGrpSpPr>
          <p:cNvPr id="20" name="4"/>
          <p:cNvGrpSpPr/>
          <p:nvPr/>
        </p:nvGrpSpPr>
        <p:grpSpPr>
          <a:xfrm>
            <a:off x="1007110" y="3679190"/>
            <a:ext cx="3362325" cy="798830"/>
            <a:chOff x="945336" y="2238932"/>
            <a:chExt cx="10586407" cy="3215657"/>
          </a:xfrm>
        </p:grpSpPr>
        <p:sp>
          <p:nvSpPr>
            <p:cNvPr id="21" name="矩形: 圆角 27"/>
            <p:cNvSpPr/>
            <p:nvPr>
              <p:custDataLst>
                <p:tags r:id="rId7"/>
              </p:custDataLst>
            </p:nvPr>
          </p:nvSpPr>
          <p:spPr>
            <a:xfrm>
              <a:off x="945336" y="2238932"/>
              <a:ext cx="10586407" cy="3215657"/>
            </a:xfrm>
            <a:prstGeom prst="roundRect">
              <a:avLst>
                <a:gd name="adj" fmla="val 3003"/>
              </a:avLst>
            </a:pr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gradFill flip="none" rotWithShape="1">
                <a:gsLst>
                  <a:gs pos="63000">
                    <a:srgbClr val="F3AB9D"/>
                  </a:gs>
                  <a:gs pos="0">
                    <a:srgbClr val="C00000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rgbClr val="CC1E37">
                <a:shade val="50000"/>
              </a:srgbClr>
            </a:lnRef>
            <a:fillRef idx="1">
              <a:srgbClr val="CC1E37"/>
            </a:fillRef>
            <a:effectRef idx="0">
              <a:srgbClr val="CC1E37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任意多边形: 形状 30"/>
            <p:cNvSpPr/>
            <p:nvPr>
              <p:custDataLst>
                <p:tags r:id="rId8"/>
              </p:custDataLst>
            </p:nvPr>
          </p:nvSpPr>
          <p:spPr>
            <a:xfrm>
              <a:off x="1700206" y="2239078"/>
              <a:ext cx="1466851" cy="180052"/>
            </a:xfrm>
            <a:custGeom>
              <a:avLst/>
              <a:gdLst>
                <a:gd name="connsiteX0" fmla="*/ 0 w 1466851"/>
                <a:gd name="connsiteY0" fmla="*/ 0 h 792000"/>
                <a:gd name="connsiteX1" fmla="*/ 1466851 w 1466851"/>
                <a:gd name="connsiteY1" fmla="*/ 0 h 792000"/>
                <a:gd name="connsiteX2" fmla="*/ 1268851 w 1466851"/>
                <a:gd name="connsiteY2" fmla="*/ 792000 h 792000"/>
                <a:gd name="connsiteX3" fmla="*/ 0 w 1466851"/>
                <a:gd name="connsiteY3" fmla="*/ 79200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6851" h="792000">
                  <a:moveTo>
                    <a:pt x="0" y="0"/>
                  </a:moveTo>
                  <a:lnTo>
                    <a:pt x="1466851" y="0"/>
                  </a:lnTo>
                  <a:lnTo>
                    <a:pt x="1268851" y="792000"/>
                  </a:lnTo>
                  <a:lnTo>
                    <a:pt x="0" y="792000"/>
                  </a:lnTo>
                  <a:close/>
                </a:path>
              </a:pathLst>
            </a:custGeom>
            <a:solidFill>
              <a:srgbClr val="E32C17">
                <a:lumMod val="100000"/>
              </a:srgbClr>
            </a:solidFill>
            <a:ln>
              <a:noFill/>
            </a:ln>
          </p:spPr>
          <p:style>
            <a:lnRef idx="2">
              <a:srgbClr val="CC1E37">
                <a:shade val="50000"/>
              </a:srgbClr>
            </a:lnRef>
            <a:fillRef idx="1">
              <a:srgbClr val="CC1E37"/>
            </a:fillRef>
            <a:effectRef idx="0">
              <a:srgbClr val="CC1E37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sp>
        <p:nvSpPr>
          <p:cNvPr id="23" name="3"/>
          <p:cNvSpPr txBox="1"/>
          <p:nvPr>
            <p:custDataLst>
              <p:tags r:id="rId9"/>
            </p:custDataLst>
          </p:nvPr>
        </p:nvSpPr>
        <p:spPr>
          <a:xfrm>
            <a:off x="1006475" y="3780155"/>
            <a:ext cx="31743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defRPr>
            </a:lvl1pPr>
          </a:lstStyle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密闭设备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，如船舱、锅炉、冷藏箱、烟道、反应塔等。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9" name="2" descr="第2页-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4565" y="3687445"/>
            <a:ext cx="2643505" cy="1844675"/>
          </a:xfrm>
          <a:prstGeom prst="rect">
            <a:avLst/>
          </a:prstGeom>
        </p:spPr>
      </p:pic>
      <p:pic>
        <p:nvPicPr>
          <p:cNvPr id="30" name="1" descr="第2页-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1930" y="3686810"/>
            <a:ext cx="2639695" cy="18338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7895" y="140230"/>
            <a:ext cx="49657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E6191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有限空间的类型</a:t>
            </a:r>
            <a:endParaRPr lang="zh-CN" altLang="en-US" sz="2800" b="1" dirty="0">
              <a:solidFill>
                <a:srgbClr val="E6191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 descr="安教logo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2980" y="16383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1000">
              <a:schemeClr val="accent2">
                <a:lumMod val="20000"/>
                <a:lumOff val="80000"/>
                <a:alpha val="0"/>
              </a:schemeClr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redpptx.com-Group 31"/>
          <p:cNvGrpSpPr/>
          <p:nvPr/>
        </p:nvGrpSpPr>
        <p:grpSpPr>
          <a:xfrm>
            <a:off x="1810385" y="1301750"/>
            <a:ext cx="8571230" cy="740410"/>
            <a:chOff x="945336" y="2238932"/>
            <a:chExt cx="10371952" cy="3215657"/>
          </a:xfrm>
        </p:grpSpPr>
        <p:sp>
          <p:nvSpPr>
            <p:cNvPr id="33" name="矩形: 圆角 27"/>
            <p:cNvSpPr/>
            <p:nvPr>
              <p:custDataLst>
                <p:tags r:id="rId1"/>
              </p:custDataLst>
            </p:nvPr>
          </p:nvSpPr>
          <p:spPr>
            <a:xfrm>
              <a:off x="945336" y="2238932"/>
              <a:ext cx="10371952" cy="3215657"/>
            </a:xfrm>
            <a:prstGeom prst="roundRect">
              <a:avLst>
                <a:gd name="adj" fmla="val 3003"/>
              </a:avLst>
            </a:prstGeom>
            <a:gradFill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gradFill flip="none" rotWithShape="1">
                <a:gsLst>
                  <a:gs pos="63000">
                    <a:srgbClr val="F3AB9D"/>
                  </a:gs>
                  <a:gs pos="0">
                    <a:srgbClr val="C00000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  <a:tileRect/>
              </a:gradFill>
            </a:ln>
          </p:spPr>
          <p:style>
            <a:lnRef idx="2">
              <a:srgbClr val="CC1E37">
                <a:shade val="50000"/>
              </a:srgbClr>
            </a:lnRef>
            <a:fillRef idx="1">
              <a:srgbClr val="CC1E37"/>
            </a:fillRef>
            <a:effectRef idx="0">
              <a:srgbClr val="CC1E37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任意多边形: 形状 30"/>
            <p:cNvSpPr/>
            <p:nvPr>
              <p:custDataLst>
                <p:tags r:id="rId2"/>
              </p:custDataLst>
            </p:nvPr>
          </p:nvSpPr>
          <p:spPr>
            <a:xfrm>
              <a:off x="1700206" y="2239078"/>
              <a:ext cx="1466851" cy="180052"/>
            </a:xfrm>
            <a:custGeom>
              <a:avLst/>
              <a:gdLst>
                <a:gd name="connsiteX0" fmla="*/ 0 w 1466851"/>
                <a:gd name="connsiteY0" fmla="*/ 0 h 792000"/>
                <a:gd name="connsiteX1" fmla="*/ 1466851 w 1466851"/>
                <a:gd name="connsiteY1" fmla="*/ 0 h 792000"/>
                <a:gd name="connsiteX2" fmla="*/ 1268851 w 1466851"/>
                <a:gd name="connsiteY2" fmla="*/ 792000 h 792000"/>
                <a:gd name="connsiteX3" fmla="*/ 0 w 1466851"/>
                <a:gd name="connsiteY3" fmla="*/ 79200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6851" h="792000">
                  <a:moveTo>
                    <a:pt x="0" y="0"/>
                  </a:moveTo>
                  <a:lnTo>
                    <a:pt x="1466851" y="0"/>
                  </a:lnTo>
                  <a:lnTo>
                    <a:pt x="1268851" y="792000"/>
                  </a:lnTo>
                  <a:lnTo>
                    <a:pt x="0" y="792000"/>
                  </a:lnTo>
                  <a:close/>
                </a:path>
              </a:pathLst>
            </a:custGeom>
            <a:solidFill>
              <a:srgbClr val="E32C17">
                <a:lumMod val="100000"/>
              </a:srgbClr>
            </a:solidFill>
            <a:ln>
              <a:noFill/>
            </a:ln>
          </p:spPr>
          <p:style>
            <a:lnRef idx="2">
              <a:srgbClr val="CC1E37">
                <a:shade val="50000"/>
              </a:srgbClr>
            </a:lnRef>
            <a:fillRef idx="1">
              <a:srgbClr val="CC1E37"/>
            </a:fillRef>
            <a:effectRef idx="0">
              <a:srgbClr val="CC1E37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800" dirty="0"/>
            </a:p>
          </p:txBody>
        </p:sp>
      </p:grpSp>
      <p:sp>
        <p:nvSpPr>
          <p:cNvPr id="35" name="redpptx.com-TextBox 34"/>
          <p:cNvSpPr txBox="1"/>
          <p:nvPr>
            <p:custDataLst>
              <p:tags r:id="rId3"/>
            </p:custDataLst>
          </p:nvPr>
        </p:nvSpPr>
        <p:spPr>
          <a:xfrm>
            <a:off x="1920875" y="1343025"/>
            <a:ext cx="82892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defRPr>
            </a:lvl1pPr>
          </a:lstStyle>
          <a:p>
            <a:pPr fontAlgn="auto">
              <a:lnSpc>
                <a:spcPct val="150000"/>
              </a:lnSpc>
              <a:buFont typeface="Wingdings" panose="05000000000000000000" charset="0"/>
            </a:pP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有限空间易造成有毒有害、易燃易爆物质集聚或氧含量不足，进而引发</a:t>
            </a: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中毒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爆炸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窒息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等事故；还可能存在火灾、溺水、坠落、触电、烫伤、坍塌等安全隐患，特别要注意的是，盲目施救往往会导致伤亡扩大。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7895" y="140230"/>
            <a:ext cx="49657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E6191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有限空间的危险</a:t>
            </a:r>
            <a:endParaRPr lang="zh-CN" altLang="en-US" sz="2800" b="1" dirty="0">
              <a:solidFill>
                <a:srgbClr val="E6191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标题 1"/>
          <p:cNvSpPr txBox="1"/>
          <p:nvPr>
            <p:custDataLst>
              <p:tags r:id="rId4"/>
            </p:custDataLst>
          </p:nvPr>
        </p:nvSpPr>
        <p:spPr>
          <a:xfrm>
            <a:off x="1921510" y="4276725"/>
            <a:ext cx="8288655" cy="14719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p>
            <a:pPr algn="l">
              <a:lnSpc>
                <a:spcPct val="150000"/>
              </a:lnSpc>
            </a:pPr>
            <a:r>
              <a:rPr kumimoji="1" 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宁夏灵武，</a:t>
            </a:r>
            <a:r>
              <a:rPr kumimoji="1"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一名儿童在绿化带内污水井处玩耍时掉入井内，两名大人进入施救。经过相关部门的现场救援并送医全力抢救，两名大人不幸身亡，一名儿童正救治。</a:t>
            </a:r>
            <a:endParaRPr kumimoji="1"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2980" y="16383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4353"/>
          <p:cNvGrpSpPr/>
          <p:nvPr/>
        </p:nvGrpSpPr>
        <p:grpSpPr>
          <a:xfrm>
            <a:off x="5337810" y="1359908"/>
            <a:ext cx="1516380" cy="1516380"/>
            <a:chOff x="5157056" y="1079088"/>
            <a:chExt cx="1516380" cy="1516380"/>
          </a:xfrm>
        </p:grpSpPr>
        <p:sp>
          <p:nvSpPr>
            <p:cNvPr id="15" name="文本框 14"/>
            <p:cNvSpPr txBox="1"/>
            <p:nvPr>
              <p:custDataLst>
                <p:tags r:id="rId2"/>
              </p:custDataLst>
            </p:nvPr>
          </p:nvSpPr>
          <p:spPr>
            <a:xfrm>
              <a:off x="5263069" y="1252454"/>
              <a:ext cx="1301370" cy="9220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5400" b="1" dirty="0">
                  <a:solidFill>
                    <a:srgbClr val="C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贰</a:t>
              </a:r>
              <a:endParaRPr lang="zh-CN" altLang="en-US" sz="5400" b="1" dirty="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弧形 15"/>
            <p:cNvSpPr/>
            <p:nvPr>
              <p:custDataLst>
                <p:tags r:id="rId3"/>
              </p:custDataLst>
            </p:nvPr>
          </p:nvSpPr>
          <p:spPr>
            <a:xfrm>
              <a:off x="5157056" y="1079088"/>
              <a:ext cx="1516380" cy="1516380"/>
            </a:xfrm>
            <a:prstGeom prst="arc">
              <a:avLst>
                <a:gd name="adj1" fmla="val 10677523"/>
                <a:gd name="adj2" fmla="val 142170"/>
              </a:avLst>
            </a:prstGeom>
            <a:ln w="19050">
              <a:gradFill>
                <a:gsLst>
                  <a:gs pos="0">
                    <a:srgbClr val="C00000"/>
                  </a:gs>
                  <a:gs pos="100000">
                    <a:srgbClr val="FFF5BB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ffectLst/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11" name="34533"/>
          <p:cNvSpPr txBox="1"/>
          <p:nvPr>
            <p:custDataLst>
              <p:tags r:id="rId4"/>
            </p:custDataLst>
          </p:nvPr>
        </p:nvSpPr>
        <p:spPr>
          <a:xfrm>
            <a:off x="1475740" y="2964180"/>
            <a:ext cx="9241155" cy="830580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algn="ctr">
              <a:defRPr sz="7200" kern="1800">
                <a:solidFill>
                  <a:srgbClr val="000000"/>
                </a:solidFill>
                <a:effectLst/>
                <a:latin typeface="汉仪尚巍手书W" panose="00020600040101010101" charset="-122"/>
                <a:ea typeface="汉仪尚巍手书W" panose="00020600040101010101" charset="-122"/>
                <a:cs typeface="宋体" panose="02010600030101010101" pitchFamily="2" charset="-122"/>
              </a:defRPr>
            </a:lvl1pPr>
          </a:lstStyle>
          <a:p>
            <a:pPr algn="ctr"/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摒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弃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对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有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限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空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间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的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错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误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认</a:t>
            </a:r>
            <a:r>
              <a:rPr lang="en-US" altLang="zh-CN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 </a:t>
            </a:r>
            <a:r>
              <a:rPr lang="zh-CN" altLang="en-US" sz="5400" b="1" kern="100" spc="-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汉仪尚巍手书简" panose="00020600040101010101" charset="-122"/>
              </a:rPr>
              <a:t>知</a:t>
            </a:r>
            <a:endParaRPr lang="zh-CN" altLang="en-US" sz="5400" b="1" kern="100" spc="-8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汉仪尚巍手书简" panose="00020600040101010101" charset="-122"/>
            </a:endParaRPr>
          </a:p>
        </p:txBody>
      </p:sp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2980" y="163830"/>
            <a:ext cx="2104390" cy="4527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" y="4745355"/>
            <a:ext cx="12097385" cy="2098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3690" y="224840"/>
            <a:ext cx="1554615" cy="1012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71000">
              <a:schemeClr val="accent2">
                <a:lumMod val="20000"/>
                <a:lumOff val="80000"/>
                <a:alpha val="0"/>
              </a:schemeClr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dpptx.com-矩形: 圆角 9"/>
          <p:cNvSpPr/>
          <p:nvPr>
            <p:custDataLst>
              <p:tags r:id="rId1"/>
            </p:custDataLst>
          </p:nvPr>
        </p:nvSpPr>
        <p:spPr>
          <a:xfrm>
            <a:off x="4749165" y="3533775"/>
            <a:ext cx="6142990" cy="5842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7895" y="140230"/>
            <a:ext cx="49657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defRPr/>
            </a:pPr>
            <a:r>
              <a:rPr lang="zh-CN" altLang="en-US" sz="2800" b="1" dirty="0">
                <a:solidFill>
                  <a:srgbClr val="E6191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摒弃对有限空间的错误认知</a:t>
            </a:r>
            <a:endParaRPr lang="zh-CN" altLang="en-US" sz="2800" b="1" dirty="0">
              <a:solidFill>
                <a:srgbClr val="E6191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redpptx.com-矩形: 圆角 9"/>
          <p:cNvSpPr/>
          <p:nvPr>
            <p:custDataLst>
              <p:tags r:id="rId2"/>
            </p:custDataLst>
          </p:nvPr>
        </p:nvSpPr>
        <p:spPr>
          <a:xfrm>
            <a:off x="867410" y="1246505"/>
            <a:ext cx="6142355" cy="5842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6775" y="1106805"/>
            <a:ext cx="6142355" cy="7239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误区一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探头看看，并无危险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redpptx.com-TextBox 34"/>
          <p:cNvSpPr txBox="1"/>
          <p:nvPr>
            <p:custDataLst>
              <p:tags r:id="rId3"/>
            </p:custDataLst>
          </p:nvPr>
        </p:nvSpPr>
        <p:spPr>
          <a:xfrm>
            <a:off x="868045" y="2011045"/>
            <a:ext cx="82892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defRPr>
            </a:lvl1pPr>
          </a:lstStyle>
          <a:p>
            <a:pPr fontAlgn="auto">
              <a:lnSpc>
                <a:spcPct val="150000"/>
              </a:lnSpc>
              <a:buFont typeface="Wingdings" panose="05000000000000000000" charset="0"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正解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：许多有限空间进出口距底部超过两米，一旦发生坠落，很可能造成骨折等严重的损伤，甚至危及生命。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49165" y="3390265"/>
            <a:ext cx="6142990" cy="7239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>
              <a:lnSpc>
                <a:spcPct val="130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误区二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未闻异味，未见危险，或可入内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redpptx.com-TextBox 34"/>
          <p:cNvSpPr txBox="1"/>
          <p:nvPr>
            <p:custDataLst>
              <p:tags r:id="rId4"/>
            </p:custDataLst>
          </p:nvPr>
        </p:nvSpPr>
        <p:spPr>
          <a:xfrm>
            <a:off x="2602865" y="4294505"/>
            <a:ext cx="82892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</a:defRPr>
            </a:lvl1pPr>
          </a:lstStyle>
          <a:p>
            <a:pPr fontAlgn="auto">
              <a:lnSpc>
                <a:spcPct val="150000"/>
              </a:lnSpc>
              <a:buFont typeface="Wingdings" panose="05000000000000000000" charset="0"/>
            </a:pPr>
            <a:r>
              <a:rPr lang="zh-CN" alt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正解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：有限空间内部结构复杂，从入口处往往很难观察到内部情况，尤其有些有毒有害气体无色无味，只靠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闻</a:t>
            </a:r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并不能及时发现危险。</a:t>
            </a:r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2980" y="16383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185.45,&quot;left&quot;:436.05,&quot;top&quot;:158.4,&quot;width&quot;:436.7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185.45,&quot;left&quot;:436.05,&quot;top&quot;:158.4,&quot;width&quot;:436.7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185.45,&quot;left&quot;:436.05,&quot;top&quot;:158.4,&quot;width&quot;:436.7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185.45,&quot;left&quot;:436.05,&quot;top&quot;:158.4,&quot;width&quot;:436.7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185.45,&quot;left&quot;:436.05,&quot;top&quot;:158.4,&quot;width&quot;:436.7}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DIAGRAM_VIRTUALLY_FRAME" val="{&quot;height&quot;:387,&quot;left&quot;:116,&quot;top&quot;:100.25,&quot;width&quot;:691.3}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347.75,&quot;left&quot;:132,&quot;top&quot;:131.35,&quot;width&quot;:705.6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347.75,&quot;left&quot;:132,&quot;top&quot;:131.35,&quot;width&quot;:705.6}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347.75,&quot;left&quot;:132,&quot;top&quot;:131.35,&quot;width&quot;:705.6}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347.75,&quot;left&quot;:132,&quot;top&quot;:131.35,&quot;width&quot;:705.6}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PP_MARK_KEY" val="5c8a0551-b02e-4d04-989a-9884243b3544"/>
  <p:tag name="COMMONDATA" val="eyJoZGlkIjoiZDlkNTUwMjAyODlkMjNhOThmOTQzMGNjZTYxNzJiYTk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185.45,&quot;left&quot;:436.05,&quot;top&quot;:158.4,&quot;width&quot;:436.7}"/>
</p:tagLst>
</file>

<file path=ppt/theme/theme1.xml><?xml version="1.0" encoding="utf-8"?>
<a:theme xmlns:a="http://schemas.openxmlformats.org/drawingml/2006/main" name="555666">
  <a:themeElements>
    <a:clrScheme name="橙色党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21110"/>
      </a:accent1>
      <a:accent2>
        <a:srgbClr val="F5A67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OPPOSans B"/>
        <a:ea typeface="OPPOSans B"/>
        <a:cs typeface=""/>
      </a:majorFont>
      <a:minorFont>
        <a:latin typeface="OPPOSans M"/>
        <a:ea typeface="OPPOSans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spAutoFit/>
      </a:bodyPr>
      <a:lstStyle>
        <a:defPPr algn="l">
          <a:defRPr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WPS 演示</Application>
  <PresentationFormat>宽屏</PresentationFormat>
  <Paragraphs>80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思源黑体 CN Heavy</vt:lpstr>
      <vt:lpstr>黑体</vt:lpstr>
      <vt:lpstr>思源黑体 CN Bold</vt:lpstr>
      <vt:lpstr>微软雅黑</vt:lpstr>
      <vt:lpstr>阿里巴巴普惠体</vt:lpstr>
      <vt:lpstr>思源宋体 CN Heavy</vt:lpstr>
      <vt:lpstr>汉仪尚巍手书W</vt:lpstr>
      <vt:lpstr>汉仪尚巍手书简</vt:lpstr>
      <vt:lpstr>Wingdings</vt:lpstr>
      <vt:lpstr>思源黑体 CN Medium</vt:lpstr>
      <vt:lpstr>思源黑体 CN Light</vt:lpstr>
      <vt:lpstr>楷体</vt:lpstr>
      <vt:lpstr>Arial Unicode MS</vt:lpstr>
      <vt:lpstr>OPPOSans B</vt:lpstr>
      <vt:lpstr>Segoe Print</vt:lpstr>
      <vt:lpstr>OPPOSans M</vt:lpstr>
      <vt:lpstr>等线</vt:lpstr>
      <vt:lpstr>555666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木木</cp:lastModifiedBy>
  <cp:revision>11</cp:revision>
  <dcterms:created xsi:type="dcterms:W3CDTF">2025-04-27T07:58:00Z</dcterms:created>
  <dcterms:modified xsi:type="dcterms:W3CDTF">2025-05-06T06:58:22Z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0x010100FEDDA5EFCE633C46BB7B7D73C4DE2C50</vt:lpwstr>
  </property>
  <property fmtid="{D5CDD505-2E9C-101B-9397-08002B2CF9AE}" pid="3" name="ICV">
    <vt:lpwstr>BE332778B58A4C9387A5E9CDBDC57A23</vt:lpwstr>
  </property>
  <property fmtid="{D5CDD505-2E9C-101B-9397-08002B2CF9AE}" pid="4" name="KSOProductBuildVer">
    <vt:lpwstr>2052-12.1.0.20784</vt:lpwstr>
  </property>
</Properties>
</file>