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53" r:id="rId2"/>
  </p:sldMasterIdLst>
  <p:notesMasterIdLst>
    <p:notesMasterId r:id="rId18"/>
  </p:notesMasterIdLst>
  <p:sldIdLst>
    <p:sldId id="553" r:id="rId3"/>
    <p:sldId id="576" r:id="rId4"/>
    <p:sldId id="578" r:id="rId5"/>
    <p:sldId id="630" r:id="rId6"/>
    <p:sldId id="560" r:id="rId7"/>
    <p:sldId id="621" r:id="rId8"/>
    <p:sldId id="614" r:id="rId9"/>
    <p:sldId id="619" r:id="rId10"/>
    <p:sldId id="620" r:id="rId11"/>
    <p:sldId id="631" r:id="rId12"/>
    <p:sldId id="622" r:id="rId13"/>
    <p:sldId id="615" r:id="rId14"/>
    <p:sldId id="617" r:id="rId15"/>
    <p:sldId id="616" r:id="rId16"/>
    <p:sldId id="579" r:id="rId17"/>
  </p:sldIdLst>
  <p:sldSz cx="9144000" cy="5143500" type="screen16x9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2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7974"/>
    <a:srgbClr val="019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0" autoAdjust="0"/>
  </p:normalViewPr>
  <p:slideViewPr>
    <p:cSldViewPr showGuides="1">
      <p:cViewPr varScale="1">
        <p:scale>
          <a:sx n="112" d="100"/>
          <a:sy n="112" d="100"/>
        </p:scale>
        <p:origin x="774" y="102"/>
      </p:cViewPr>
      <p:guideLst>
        <p:guide orient="horz" pos="157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2568"/>
    </p:cViewPr>
  </p:sorterViewPr>
  <p:notesViewPr>
    <p:cSldViewPr>
      <p:cViewPr varScale="1">
        <p:scale>
          <a:sx n="88" d="100"/>
          <a:sy n="88" d="100"/>
        </p:scale>
        <p:origin x="277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DD754-F49E-4351-AAFE-19D83F43501C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F6036-E835-44CB-A25A-34C755DFD5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/>
    </mc:Choice>
    <mc:Fallback xmlns="">
      <p:transition advTm="0"/>
    </mc:Fallback>
  </mc:AlternateContent>
  <p:hf sldNum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189914" y="780757"/>
            <a:ext cx="8769151" cy="4206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 flipH="1">
            <a:off x="152400" y="281697"/>
            <a:ext cx="331279" cy="2954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/>
    </mc:Choice>
    <mc:Fallback xmlns="">
      <p:transition advTm="0"/>
    </mc:Fallback>
  </mc:AlternateContent>
  <p:hf sldNum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8C6C1118-8ADF-4D61-98C1-CE8B4208DD33}" type="datetimeFigureOut">
              <a:rPr lang="zh-CN" altLang="en-US" smtClean="0"/>
              <a:t>2025/2/18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65031" y="3367444"/>
            <a:ext cx="453650" cy="137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  <p:sp>
        <p:nvSpPr>
          <p:cNvPr id="6" name="TextBox 8"/>
          <p:cNvSpPr txBox="1"/>
          <p:nvPr/>
        </p:nvSpPr>
        <p:spPr>
          <a:xfrm>
            <a:off x="7509627" y="2215277"/>
            <a:ext cx="540060" cy="137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行业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  <p:sp>
        <p:nvSpPr>
          <p:cNvPr id="7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>
                <a:ea typeface="印品灵秀体（非商用）" panose="02000000000000000000" pitchFamily="2" charset="-122"/>
              </a:rPr>
              <a:t>单击此处编辑母版标题样式</a:t>
            </a:r>
          </a:p>
        </p:txBody>
      </p:sp>
      <p:sp>
        <p:nvSpPr>
          <p:cNvPr id="8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 dirty="0">
                <a:ea typeface="微软雅黑" panose="020B0503020204020204" pitchFamily="34" charset="-122"/>
              </a:rPr>
              <a:t>单击此处编辑母版文本样式</a:t>
            </a:r>
          </a:p>
        </p:txBody>
      </p:sp>
      <p:sp>
        <p:nvSpPr>
          <p:cNvPr id="9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 dirty="0">
                <a:ea typeface="微软雅黑" panose="020B0503020204020204" pitchFamily="34" charset="-122"/>
              </a:rPr>
              <a:t>单击此处编辑母版文本样式</a:t>
            </a:r>
          </a:p>
          <a:p>
            <a:pPr lvl="1"/>
            <a:r>
              <a:rPr lang="zh-CN" altLang="en-US" dirty="0">
                <a:ea typeface="微软雅黑" panose="020B0503020204020204" pitchFamily="34" charset="-122"/>
              </a:rPr>
              <a:t>二级</a:t>
            </a:r>
          </a:p>
          <a:p>
            <a:pPr lvl="2"/>
            <a:r>
              <a:rPr lang="zh-CN" altLang="en-US" dirty="0">
                <a:ea typeface="微软雅黑" panose="020B0503020204020204" pitchFamily="34" charset="-122"/>
              </a:rPr>
              <a:t>三级</a:t>
            </a:r>
          </a:p>
          <a:p>
            <a:pPr lvl="3"/>
            <a:r>
              <a:rPr lang="zh-CN" altLang="en-US" dirty="0">
                <a:ea typeface="微软雅黑" panose="020B0503020204020204" pitchFamily="34" charset="-122"/>
              </a:rPr>
              <a:t>四级</a:t>
            </a:r>
          </a:p>
          <a:p>
            <a:pPr lvl="4"/>
            <a:r>
              <a:rPr lang="zh-CN" altLang="en-US" dirty="0">
                <a:ea typeface="微软雅黑" panose="020B0503020204020204" pitchFamily="34" charset="-122"/>
              </a:rPr>
              <a:t>五级</a:t>
            </a:r>
          </a:p>
        </p:txBody>
      </p:sp>
      <p:sp>
        <p:nvSpPr>
          <p:cNvPr id="10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2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3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advTm="0"/>
  <p:hf sldNum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节标题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29715" y="448198"/>
            <a:ext cx="1826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/>
                </a:solidFill>
                <a:latin typeface="印品灵秀体（非商用）" panose="02000000000000000000" pitchFamily="2" charset="-122"/>
                <a:ea typeface="印品灵秀体（非商用）" panose="02000000000000000000" pitchFamily="2" charset="-122"/>
              </a:defRPr>
            </a:lvl1pPr>
          </a:lstStyle>
          <a:p>
            <a:pPr lvl="0"/>
            <a:r>
              <a:rPr lang="zh-CN" altLang="en-US" dirty="0"/>
              <a:t>学生行为规范儿歌</a:t>
            </a:r>
          </a:p>
        </p:txBody>
      </p:sp>
      <p:sp>
        <p:nvSpPr>
          <p:cNvPr id="3" name="矩形 2"/>
          <p:cNvSpPr/>
          <p:nvPr userDrawn="1"/>
        </p:nvSpPr>
        <p:spPr>
          <a:xfrm>
            <a:off x="189914" y="780757"/>
            <a:ext cx="8769151" cy="4206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 flipH="1">
            <a:off x="152400" y="434097"/>
            <a:ext cx="331279" cy="2954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/>
    </mc:Choice>
    <mc:Fallback xmlns="">
      <p:transition advTm="0"/>
    </mc:Fallback>
  </mc:AlternateContent>
  <p:hf sldNum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</a:lstStyle>
          <a:p>
            <a:fld id="{0CEB1B6A-AEF1-4ACD-BD61-958570690F55}" type="datetimeFigureOut">
              <a:rPr lang="zh-CN" altLang="en-US" smtClean="0"/>
              <a:t>2025/2/18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</a:lstStyle>
          <a:p>
            <a:fld id="{BB6CB991-6BD3-42F2-8A94-1903E942543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mc:AlternateContent xmlns:mc="http://schemas.openxmlformats.org/markup-compatibility/2006" xmlns:p14="http://schemas.microsoft.com/office/powerpoint/2010/main">
    <mc:Choice Requires="p14">
      <p:transition spd="slow" p14:dur="1250" advTm="0"/>
    </mc:Choice>
    <mc:Fallback xmlns="">
      <p:transition advTm="0"/>
    </mc:Fallback>
  </mc:AlternateContent>
  <p:hf sldNum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印品灵秀体（非商用）" panose="02000000000000000000" pitchFamily="2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ransition advTm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6895" indent="-213995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microsoft.com/office/2007/relationships/hdphoto" Target="../media/hdphoto3.wdp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8.png"/><Relationship Id="rId11" Type="http://schemas.openxmlformats.org/officeDocument/2006/relationships/image" Target="../media/image7.png"/><Relationship Id="rId5" Type="http://schemas.openxmlformats.org/officeDocument/2006/relationships/image" Target="../media/image2.png"/><Relationship Id="rId10" Type="http://schemas.microsoft.com/office/2007/relationships/hdphoto" Target="../media/hdphoto4.wdp"/><Relationship Id="rId4" Type="http://schemas.openxmlformats.org/officeDocument/2006/relationships/notesSlide" Target="../notesSlides/notesSlide2.xml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/>
        </p:nvGrpSpPr>
        <p:grpSpPr>
          <a:xfrm>
            <a:off x="356680" y="438150"/>
            <a:ext cx="8447352" cy="4285862"/>
            <a:chOff x="356680" y="438150"/>
            <a:chExt cx="8447352" cy="4285862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6680" y="438150"/>
              <a:ext cx="8447352" cy="4285862"/>
            </a:xfrm>
            <a:prstGeom prst="rect">
              <a:avLst/>
            </a:prstGeom>
          </p:spPr>
        </p:pic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4" cstate="screen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>
            <a:xfrm flipH="1" flipV="1">
              <a:off x="609600" y="706724"/>
              <a:ext cx="1524000" cy="933172"/>
            </a:xfrm>
            <a:prstGeom prst="rect">
              <a:avLst/>
            </a:prstGeom>
          </p:spPr>
        </p:pic>
        <p:pic>
          <p:nvPicPr>
            <p:cNvPr id="23" name="图片 22"/>
            <p:cNvPicPr>
              <a:picLocks noChangeAspect="1"/>
            </p:cNvPicPr>
            <p:nvPr/>
          </p:nvPicPr>
          <p:blipFill>
            <a:blip r:embed="rId6" cstate="screen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>
            <a:xfrm flipH="1" flipV="1">
              <a:off x="6964868" y="708892"/>
              <a:ext cx="1569532" cy="744656"/>
            </a:xfrm>
            <a:prstGeom prst="rect">
              <a:avLst/>
            </a:prstGeom>
          </p:spPr>
        </p:pic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8" cstate="screen"/>
          <a:stretch>
            <a:fillRect/>
          </a:stretch>
        </p:blipFill>
        <p:spPr>
          <a:xfrm>
            <a:off x="0" y="3790950"/>
            <a:ext cx="9144000" cy="1352550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 flipH="1">
            <a:off x="2133600" y="1453324"/>
            <a:ext cx="4857614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800" b="1" spc="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筑牢安全线</a:t>
            </a:r>
          </a:p>
          <a:p>
            <a:pPr algn="ctr"/>
            <a:r>
              <a:rPr lang="zh-CN" altLang="en-US" sz="4800" b="1" spc="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护航开学季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9" cstate="screen"/>
          <a:stretch>
            <a:fillRect/>
          </a:stretch>
        </p:blipFill>
        <p:spPr>
          <a:xfrm>
            <a:off x="356870" y="3028950"/>
            <a:ext cx="1581550" cy="1410734"/>
          </a:xfrm>
          <a:prstGeom prst="rect">
            <a:avLst/>
          </a:prstGeom>
        </p:spPr>
      </p:pic>
      <p:pic>
        <p:nvPicPr>
          <p:cNvPr id="5" name="图片 4" descr="新LOGO有色--描边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71995" y="133350"/>
            <a:ext cx="1870075" cy="389255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>
            <a:off x="2209779" y="3024060"/>
            <a:ext cx="4551066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609600" y="209465"/>
            <a:ext cx="30480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zh-CN" altLang="en-US" sz="2400" b="1" spc="100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rPr>
              <a:t>其他安全</a:t>
            </a:r>
          </a:p>
        </p:txBody>
      </p:sp>
      <p:pic>
        <p:nvPicPr>
          <p:cNvPr id="3" name="图片 2" descr="新LOGO有色--描边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1995" y="133350"/>
            <a:ext cx="1870075" cy="389255"/>
          </a:xfrm>
          <a:prstGeom prst="rect">
            <a:avLst/>
          </a:prstGeom>
        </p:spPr>
      </p:pic>
      <p:sp>
        <p:nvSpPr>
          <p:cNvPr id="4" name="TextBox 1"/>
          <p:cNvSpPr txBox="1"/>
          <p:nvPr/>
        </p:nvSpPr>
        <p:spPr>
          <a:xfrm>
            <a:off x="893445" y="971550"/>
            <a:ext cx="7357110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None/>
            </a:pPr>
            <a:r>
              <a:rPr lang="zh-CN" altLang="en-US" sz="2000" b="1" dirty="0">
                <a:solidFill>
                  <a:srgbClr val="01957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预防疾病</a:t>
            </a:r>
          </a:p>
          <a:p>
            <a:pPr indent="508000" algn="l" fontAlgn="auto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None/>
              <a:extLst>
                <a:ext uri="{35155182-B16C-46BC-9424-99874614C6A1}">
                  <wpsdc:indentchars xmlns:wpsdc="http://www.wps.cn/officeDocument/2017/drawingmlCustomData" xmlns="" val="200" checksum="282533468"/>
                </a:ext>
              </a:extLst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注意个人卫生，健康饮食，坚持锻炼，及时接种相关疫苗。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indent="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None/>
            </a:pPr>
            <a:r>
              <a:rPr lang="zh-CN" altLang="en-US" sz="2000" b="1" dirty="0">
                <a:solidFill>
                  <a:srgbClr val="01957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严防溺水</a:t>
            </a:r>
          </a:p>
          <a:p>
            <a:pPr indent="508000" algn="l" fontAlgn="auto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None/>
              <a:extLst>
                <a:ext uri="{35155182-B16C-46BC-9424-99874614C6A1}">
                  <wpsdc:indentchars xmlns:wpsdc="http://www.wps.cn/officeDocument/2017/drawingmlCustomData" xmlns="" val="200" checksum="282533468"/>
                </a:ext>
              </a:extLst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上下学路上远离危险水域，不滑野冰；智慧救援落水者，切勿盲目下水或手拉手救人。</a:t>
            </a:r>
          </a:p>
          <a:p>
            <a:pPr indent="0" algn="l" fontAlgn="auto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None/>
            </a:pPr>
            <a:r>
              <a:rPr lang="zh-CN" altLang="en-US" sz="2000" b="1" dirty="0">
                <a:solidFill>
                  <a:srgbClr val="01957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防范性侵</a:t>
            </a:r>
          </a:p>
          <a:p>
            <a:pPr indent="508000" algn="l" fontAlgn="auto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None/>
              <a:extLst>
                <a:ext uri="{35155182-B16C-46BC-9424-99874614C6A1}">
                  <wpsdc:indentchars xmlns:wpsdc="http://www.wps.cn/officeDocument/2017/drawingmlCustomData" xmlns="" val="200" checksum="282533468"/>
                </a:ext>
              </a:extLst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增强自我保护意识，做自己身体的小主人，保护好隐私部位。尽量与同学、朋友结伴而行，不在路上逗留。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/>
        </p:nvGrpSpPr>
        <p:grpSpPr>
          <a:xfrm>
            <a:off x="356680" y="438150"/>
            <a:ext cx="8447352" cy="4285862"/>
            <a:chOff x="356680" y="438150"/>
            <a:chExt cx="8447352" cy="4285862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6680" y="438150"/>
              <a:ext cx="8447352" cy="4285862"/>
            </a:xfrm>
            <a:prstGeom prst="rect">
              <a:avLst/>
            </a:prstGeom>
          </p:spPr>
        </p:pic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4" cstate="screen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>
            <a:xfrm flipH="1" flipV="1">
              <a:off x="609600" y="706724"/>
              <a:ext cx="1524000" cy="933172"/>
            </a:xfrm>
            <a:prstGeom prst="rect">
              <a:avLst/>
            </a:prstGeom>
          </p:spPr>
        </p:pic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0" y="3790950"/>
            <a:ext cx="9144000" cy="1352550"/>
          </a:xfrm>
          <a:prstGeom prst="rect">
            <a:avLst/>
          </a:prstGeom>
        </p:spPr>
      </p:pic>
      <p:sp>
        <p:nvSpPr>
          <p:cNvPr id="15" name="TextBox 48"/>
          <p:cNvSpPr txBox="1"/>
          <p:nvPr/>
        </p:nvSpPr>
        <p:spPr>
          <a:xfrm>
            <a:off x="2294890" y="2231707"/>
            <a:ext cx="4572000" cy="6769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685800"/>
            <a:r>
              <a:rPr lang="zh-CN" altLang="en-US" sz="4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突发事故应对</a:t>
            </a:r>
          </a:p>
        </p:txBody>
      </p:sp>
      <p:sp>
        <p:nvSpPr>
          <p:cNvPr id="16" name="TextBox 48"/>
          <p:cNvSpPr txBox="1"/>
          <p:nvPr/>
        </p:nvSpPr>
        <p:spPr>
          <a:xfrm>
            <a:off x="3247390" y="1546542"/>
            <a:ext cx="2667000" cy="4921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defTabSz="685800">
              <a:defRPr sz="4000" spc="600">
                <a:solidFill>
                  <a:schemeClr val="accent1"/>
                </a:solidFill>
                <a:latin typeface="印品灵秀体（非商用）" panose="02000000000000000000" pitchFamily="2" charset="-122"/>
                <a:ea typeface="印品灵秀体（非商用）" panose="02000000000000000000" pitchFamily="2" charset="-122"/>
                <a:cs typeface="+mn-ea"/>
              </a:defRPr>
            </a:lvl1pPr>
          </a:lstStyle>
          <a:p>
            <a:pPr algn="ctr"/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第二部分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7" cstate="screen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38407" y="1797257"/>
            <a:ext cx="1947672" cy="2894643"/>
          </a:xfrm>
          <a:prstGeom prst="rect">
            <a:avLst/>
          </a:prstGeom>
        </p:spPr>
      </p:pic>
      <p:pic>
        <p:nvPicPr>
          <p:cNvPr id="5" name="图片 4" descr="新LOGO有色--描边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71995" y="133350"/>
            <a:ext cx="1870075" cy="3892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"/>
          <p:cNvSpPr txBox="1"/>
          <p:nvPr/>
        </p:nvSpPr>
        <p:spPr>
          <a:xfrm>
            <a:off x="457200" y="742950"/>
            <a:ext cx="6934200" cy="3269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None/>
            </a:pPr>
            <a:r>
              <a:rPr lang="zh-CN" altLang="en-US" sz="2000" b="1" dirty="0">
                <a:solidFill>
                  <a:srgbClr val="01957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遭遇砍杀袭击时</a:t>
            </a:r>
          </a:p>
          <a:p>
            <a:pPr indent="508000" algn="l" fontAlgn="auto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None/>
              <a:extLst>
                <a:ext uri="{35155182-B16C-46BC-9424-99874614C6A1}">
                  <wpsdc:indentchars xmlns:wpsdc="http://www.wps.cn/officeDocument/2017/drawingmlCustomData" xmlns="" val="200" checksum="282533468"/>
                </a:ext>
              </a:extLst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跑为上计，不围观、不停留。无法逃离时，利用附近建筑物等进行阻挡。迫不得已时，利用物品（木棍、拖把、椅子等）奋力反抗。</a:t>
            </a:r>
          </a:p>
          <a:p>
            <a:pPr indent="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None/>
            </a:pPr>
            <a:r>
              <a:rPr lang="zh-CN" altLang="en-US" sz="2000" b="1" dirty="0">
                <a:solidFill>
                  <a:srgbClr val="01957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遭遇车辆冲撞时</a:t>
            </a:r>
          </a:p>
          <a:p>
            <a:pPr indent="508000" algn="l" fontAlgn="auto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None/>
              <a:extLst>
                <a:ext uri="{35155182-B16C-46BC-9424-99874614C6A1}">
                  <wpsdc:indentchars xmlns:wpsdc="http://www.wps.cn/officeDocument/2017/drawingmlCustomData" xmlns="" val="200" checksum="282533468"/>
                </a:ext>
              </a:extLst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迅速向车的两侧躲避，寻找坚固物体藏身，并向周围呼喊示警。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9600" y="209465"/>
            <a:ext cx="30480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zh-CN" altLang="en-US" sz="2400" b="1" spc="100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rPr>
              <a:t>恐怖袭击应对</a:t>
            </a:r>
          </a:p>
        </p:txBody>
      </p:sp>
      <p:pic>
        <p:nvPicPr>
          <p:cNvPr id="3" name="图片 2" descr="新LOGO有色--描边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1995" y="133350"/>
            <a:ext cx="1870075" cy="3892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"/>
          <p:cNvSpPr txBox="1"/>
          <p:nvPr/>
        </p:nvSpPr>
        <p:spPr>
          <a:xfrm>
            <a:off x="533400" y="1352550"/>
            <a:ext cx="7315200" cy="2346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在教室，可躲避在课桌下、讲台旁，并用书包保护头部，远离玻璃；震动停止后，在教师指挥下有序、快速撤离到室外安全地带。</a:t>
            </a:r>
          </a:p>
          <a:p>
            <a:pPr marL="342900" indent="-34290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在室外，应立即蹲下或趴下，降低重心、护住头部，避开容易倒塌的高大建筑物。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9600" y="209465"/>
            <a:ext cx="30480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zh-CN" altLang="en-US" sz="2400" b="1" spc="100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rPr>
              <a:t>地震避险</a:t>
            </a:r>
          </a:p>
        </p:txBody>
      </p:sp>
      <p:pic>
        <p:nvPicPr>
          <p:cNvPr id="3" name="图片 2" descr="新LOGO有色--描边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1995" y="133350"/>
            <a:ext cx="1870075" cy="3892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"/>
          <p:cNvSpPr txBox="1"/>
          <p:nvPr/>
        </p:nvSpPr>
        <p:spPr>
          <a:xfrm>
            <a:off x="381000" y="1180465"/>
            <a:ext cx="7315200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在人群中应顺流而行，切勿逆行或贸然蹲下系鞋带、捡拾物品，以免摔倒。</a:t>
            </a:r>
          </a:p>
          <a:p>
            <a:pPr marL="342900" indent="-34290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如不慎摔倒，要尽快站起来；若无法站起，立即侧身躺倒，蜷曲身体，双手扣颈，双臂护头，并腿收拢，全身紧绷，护住重要脏器。</a:t>
            </a:r>
          </a:p>
          <a:p>
            <a:pPr marL="342900" indent="-34290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发现前方有人摔倒，要立即停下脚步，同时大声呼救，告知后面的人不要向前靠近。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9600" y="209465"/>
            <a:ext cx="30480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zh-CN" altLang="en-US" sz="2400" b="1" spc="100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rPr>
              <a:t>踩踏</a:t>
            </a:r>
            <a:r>
              <a:rPr lang="zh-CN" altLang="en-US" sz="2400" b="1" spc="100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应对</a:t>
            </a:r>
          </a:p>
        </p:txBody>
      </p:sp>
      <p:pic>
        <p:nvPicPr>
          <p:cNvPr id="3" name="图片 2" descr="新LOGO有色--描边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1995" y="133350"/>
            <a:ext cx="1870075" cy="3892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/>
        </p:nvGrpSpPr>
        <p:grpSpPr>
          <a:xfrm>
            <a:off x="356680" y="438150"/>
            <a:ext cx="8447352" cy="4285862"/>
            <a:chOff x="356680" y="438150"/>
            <a:chExt cx="8447352" cy="4285862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6680" y="438150"/>
              <a:ext cx="8447352" cy="4285862"/>
            </a:xfrm>
            <a:prstGeom prst="rect">
              <a:avLst/>
            </a:prstGeom>
          </p:spPr>
        </p:pic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4" cstate="screen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>
            <a:xfrm flipH="1" flipV="1">
              <a:off x="609600" y="706724"/>
              <a:ext cx="1524000" cy="933172"/>
            </a:xfrm>
            <a:prstGeom prst="rect">
              <a:avLst/>
            </a:prstGeom>
          </p:spPr>
        </p:pic>
        <p:pic>
          <p:nvPicPr>
            <p:cNvPr id="23" name="图片 22"/>
            <p:cNvPicPr>
              <a:picLocks noChangeAspect="1"/>
            </p:cNvPicPr>
            <p:nvPr/>
          </p:nvPicPr>
          <p:blipFill>
            <a:blip r:embed="rId6" cstate="screen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>
            <a:xfrm flipH="1" flipV="1">
              <a:off x="6964868" y="708892"/>
              <a:ext cx="1569532" cy="744656"/>
            </a:xfrm>
            <a:prstGeom prst="rect">
              <a:avLst/>
            </a:prstGeom>
          </p:spPr>
        </p:pic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8" cstate="screen"/>
          <a:stretch>
            <a:fillRect/>
          </a:stretch>
        </p:blipFill>
        <p:spPr>
          <a:xfrm>
            <a:off x="0" y="3790950"/>
            <a:ext cx="9144000" cy="13525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9" cstate="screen"/>
          <a:stretch>
            <a:fillRect/>
          </a:stretch>
        </p:blipFill>
        <p:spPr>
          <a:xfrm flipH="1">
            <a:off x="356679" y="2573361"/>
            <a:ext cx="2081721" cy="2081721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 flipH="1">
            <a:off x="2152015" y="1930209"/>
            <a:ext cx="4857614" cy="922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5400" b="1" spc="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谢谢观看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2230734" y="2876740"/>
            <a:ext cx="4551066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图片 4" descr="新LOGO有色--描边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71995" y="133350"/>
            <a:ext cx="1870075" cy="3892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356680" y="438150"/>
            <a:ext cx="8447352" cy="4285862"/>
            <a:chOff x="356680" y="438150"/>
            <a:chExt cx="8447352" cy="4285862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6680" y="438150"/>
              <a:ext cx="8447352" cy="4285862"/>
            </a:xfrm>
            <a:prstGeom prst="rect">
              <a:avLst/>
            </a:prstGeom>
          </p:spPr>
        </p:pic>
        <p:pic>
          <p:nvPicPr>
            <p:cNvPr id="35" name="图片 34"/>
            <p:cNvPicPr>
              <a:picLocks noChangeAspect="1"/>
            </p:cNvPicPr>
            <p:nvPr/>
          </p:nvPicPr>
          <p:blipFill>
            <a:blip r:embed="rId6" cstate="screen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>
            <a:xfrm flipV="1">
              <a:off x="574842" y="704982"/>
              <a:ext cx="2151775" cy="1020898"/>
            </a:xfrm>
            <a:prstGeom prst="rect">
              <a:avLst/>
            </a:prstGeom>
          </p:spPr>
        </p:pic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8" cstate="screen"/>
          <a:stretch>
            <a:fillRect/>
          </a:stretch>
        </p:blipFill>
        <p:spPr>
          <a:xfrm>
            <a:off x="0" y="3790950"/>
            <a:ext cx="9144000" cy="1352550"/>
          </a:xfrm>
          <a:prstGeom prst="rect">
            <a:avLst/>
          </a:prstGeom>
        </p:spPr>
      </p:pic>
      <p:sp>
        <p:nvSpPr>
          <p:cNvPr id="25" name="矩形 24"/>
          <p:cNvSpPr/>
          <p:nvPr/>
        </p:nvSpPr>
        <p:spPr>
          <a:xfrm>
            <a:off x="2057400" y="1797050"/>
            <a:ext cx="814070" cy="1858010"/>
          </a:xfrm>
          <a:prstGeom prst="rect">
            <a:avLst/>
          </a:prstGeom>
        </p:spPr>
        <p:txBody>
          <a:bodyPr vert="eaVert" wrap="square" lIns="68580" tIns="34290" rIns="68580" bIns="34290">
            <a:spAutoFit/>
          </a:bodyPr>
          <a:lstStyle/>
          <a:p>
            <a:pPr defTabSz="685800">
              <a:defRPr/>
            </a:pPr>
            <a:r>
              <a:rPr lang="zh-CN" altLang="en-US" sz="4400" b="1" spc="225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目</a:t>
            </a:r>
            <a:r>
              <a:rPr lang="en-US" altLang="zh-CN" sz="4400" b="1" spc="225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 </a:t>
            </a:r>
            <a:r>
              <a:rPr lang="zh-CN" altLang="en-US" sz="4400" b="1" spc="225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录</a:t>
            </a:r>
            <a:endParaRPr sz="4400" b="1" spc="225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sp>
        <p:nvSpPr>
          <p:cNvPr id="30" name="文本框 15"/>
          <p:cNvSpPr txBox="1"/>
          <p:nvPr>
            <p:custDataLst>
              <p:tags r:id="rId1"/>
            </p:custDataLst>
          </p:nvPr>
        </p:nvSpPr>
        <p:spPr>
          <a:xfrm>
            <a:off x="3352800" y="1687830"/>
            <a:ext cx="3657600" cy="5956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68580" tIns="34290" rIns="68580" bIns="34290" rtlCol="0">
            <a:noAutofit/>
          </a:bodyPr>
          <a:lstStyle/>
          <a:p>
            <a:pPr algn="ctr" defTabSz="685800"/>
            <a:r>
              <a:rPr lang="zh-CN" altLang="en-US" sz="3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一、日常行为安全</a:t>
            </a:r>
          </a:p>
        </p:txBody>
      </p:sp>
      <p:sp>
        <p:nvSpPr>
          <p:cNvPr id="34" name="文本框 15"/>
          <p:cNvSpPr txBox="1"/>
          <p:nvPr>
            <p:custDataLst>
              <p:tags r:id="rId2"/>
            </p:custDataLst>
          </p:nvPr>
        </p:nvSpPr>
        <p:spPr>
          <a:xfrm>
            <a:off x="3352800" y="2647950"/>
            <a:ext cx="3657600" cy="5607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68580" tIns="34290" rIns="68580" bIns="34290" rtlCol="0">
            <a:spAutoFit/>
          </a:bodyPr>
          <a:lstStyle/>
          <a:p>
            <a:pPr algn="ctr" defTabSz="685800"/>
            <a:r>
              <a:rPr lang="zh-CN" altLang="en-US" sz="3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二、突发事故应对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9" cstate="screen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38407" y="1797257"/>
            <a:ext cx="1947672" cy="2894643"/>
          </a:xfrm>
          <a:prstGeom prst="rect">
            <a:avLst/>
          </a:prstGeom>
        </p:spPr>
      </p:pic>
      <p:pic>
        <p:nvPicPr>
          <p:cNvPr id="3" name="图片 2" descr="新LOGO有色--描边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071995" y="133350"/>
            <a:ext cx="1870075" cy="3892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/>
        </p:nvGrpSpPr>
        <p:grpSpPr>
          <a:xfrm>
            <a:off x="356680" y="438150"/>
            <a:ext cx="8447352" cy="4285862"/>
            <a:chOff x="356680" y="438150"/>
            <a:chExt cx="8447352" cy="4285862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6680" y="438150"/>
              <a:ext cx="8447352" cy="4285862"/>
            </a:xfrm>
            <a:prstGeom prst="rect">
              <a:avLst/>
            </a:prstGeom>
          </p:spPr>
        </p:pic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4" cstate="screen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>
            <a:xfrm flipH="1" flipV="1">
              <a:off x="609600" y="706724"/>
              <a:ext cx="1524000" cy="933172"/>
            </a:xfrm>
            <a:prstGeom prst="rect">
              <a:avLst/>
            </a:prstGeom>
          </p:spPr>
        </p:pic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0" y="3790950"/>
            <a:ext cx="9144000" cy="1352550"/>
          </a:xfrm>
          <a:prstGeom prst="rect">
            <a:avLst/>
          </a:prstGeom>
        </p:spPr>
      </p:pic>
      <p:sp>
        <p:nvSpPr>
          <p:cNvPr id="15" name="TextBox 48"/>
          <p:cNvSpPr txBox="1"/>
          <p:nvPr/>
        </p:nvSpPr>
        <p:spPr>
          <a:xfrm>
            <a:off x="2286000" y="2231707"/>
            <a:ext cx="4572000" cy="6769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685800"/>
            <a:r>
              <a:rPr lang="zh-CN" altLang="en-US" sz="4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日常行为安全</a:t>
            </a:r>
          </a:p>
        </p:txBody>
      </p:sp>
      <p:sp>
        <p:nvSpPr>
          <p:cNvPr id="16" name="TextBox 48"/>
          <p:cNvSpPr txBox="1"/>
          <p:nvPr/>
        </p:nvSpPr>
        <p:spPr>
          <a:xfrm>
            <a:off x="3247390" y="1546542"/>
            <a:ext cx="2667000" cy="4921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defTabSz="685800">
              <a:defRPr sz="4000" spc="600">
                <a:solidFill>
                  <a:schemeClr val="accent1"/>
                </a:solidFill>
                <a:latin typeface="印品灵秀体（非商用）" panose="02000000000000000000" pitchFamily="2" charset="-122"/>
                <a:ea typeface="印品灵秀体（非商用）" panose="02000000000000000000" pitchFamily="2" charset="-122"/>
                <a:cs typeface="+mn-ea"/>
              </a:defRPr>
            </a:lvl1pPr>
          </a:lstStyle>
          <a:p>
            <a:pPr algn="ctr"/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第一部分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7" cstate="screen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38407" y="1797257"/>
            <a:ext cx="1947672" cy="2894643"/>
          </a:xfrm>
          <a:prstGeom prst="rect">
            <a:avLst/>
          </a:prstGeom>
        </p:spPr>
      </p:pic>
      <p:pic>
        <p:nvPicPr>
          <p:cNvPr id="5" name="图片 4" descr="新LOGO有色--描边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71995" y="133350"/>
            <a:ext cx="1870075" cy="3892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"/>
          <p:cNvSpPr txBox="1"/>
          <p:nvPr/>
        </p:nvSpPr>
        <p:spPr>
          <a:xfrm>
            <a:off x="457200" y="1141095"/>
            <a:ext cx="5872480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有意识地关注自身的情绪状态，若出现情绪低落、焦虑不安等情况，知道这是正常现象，不必自责或压抑情绪。</a:t>
            </a:r>
          </a:p>
          <a:p>
            <a:pPr marL="342900" indent="-34290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如果发现情绪波动较大，可以选择散步、运动、听音乐等方式调节。</a:t>
            </a:r>
          </a:p>
          <a:p>
            <a:pPr marL="342900" indent="-34290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如果无法自我调整，可与家长、朋友沟通交流，必要时可寻求专业人员的帮助。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9600" y="209465"/>
            <a:ext cx="30480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zh-CN" altLang="en-US" sz="2400" b="1" spc="100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rPr>
              <a:t>心理健康</a:t>
            </a:r>
          </a:p>
        </p:txBody>
      </p:sp>
      <p:pic>
        <p:nvPicPr>
          <p:cNvPr id="2" name="图片 1" descr="新LOGO有色--描边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1995" y="133350"/>
            <a:ext cx="1870075" cy="3892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"/>
          <p:cNvSpPr txBox="1"/>
          <p:nvPr/>
        </p:nvSpPr>
        <p:spPr>
          <a:xfrm>
            <a:off x="457200" y="971550"/>
            <a:ext cx="5872480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上学时合理安排出行时间，避免拥堵。</a:t>
            </a:r>
          </a:p>
          <a:p>
            <a:pPr marL="342900" indent="-34290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不闯红灯，不翻越隔离栏，不突然横穿马路。</a:t>
            </a:r>
          </a:p>
          <a:p>
            <a:pPr marL="342900" indent="-34290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行走和骑车时不看手机，警惕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“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开门杀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”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</a:p>
          <a:p>
            <a:pPr marL="342900" indent="-34290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不在车辆盲区、车库出入口等危险区域逗留。</a:t>
            </a:r>
          </a:p>
          <a:p>
            <a:pPr marL="342900" indent="-34290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未满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12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周岁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不骑自行车（含共享单车）上路，未满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16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周岁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不骑电动自行车上路。</a:t>
            </a:r>
          </a:p>
          <a:p>
            <a:pPr marL="342900" indent="-34290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骑乘电动自行车都要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正确佩戴安全头盔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，乘坐私家车须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系好安全带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9600" y="209465"/>
            <a:ext cx="30480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zh-CN" altLang="en-US" sz="2400" b="1" spc="100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rPr>
              <a:t>交通安全</a:t>
            </a:r>
          </a:p>
        </p:txBody>
      </p:sp>
      <p:pic>
        <p:nvPicPr>
          <p:cNvPr id="2" name="图片 1" descr="新LOGO有色--描边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1995" y="133350"/>
            <a:ext cx="1870075" cy="3892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"/>
          <p:cNvSpPr txBox="1"/>
          <p:nvPr/>
        </p:nvSpPr>
        <p:spPr>
          <a:xfrm>
            <a:off x="533400" y="1123950"/>
            <a:ext cx="456946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不携带火种、易燃易爆物品进入校园。</a:t>
            </a:r>
          </a:p>
          <a:p>
            <a:pPr marL="285750" indent="-28575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不在教室内、楼道上追逐打闹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，防止摔伤、碰伤。</a:t>
            </a:r>
          </a:p>
          <a:p>
            <a:pPr marL="285750" indent="-28575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不在教室门口、楼梯口逗留，保证通道畅通。</a:t>
            </a:r>
          </a:p>
          <a:p>
            <a:pPr marL="285750" indent="-28575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开关教室门窗时，提防夹伤。</a:t>
            </a:r>
          </a:p>
          <a:p>
            <a:pPr marL="285750" indent="-28575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教室无人时，关闭电器、照明开关；发现设备异常时，及时报告。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9600" y="209465"/>
            <a:ext cx="30480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zh-CN" altLang="en-US" sz="2400" b="1" spc="100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rPr>
              <a:t>教室安全</a:t>
            </a:r>
          </a:p>
        </p:txBody>
      </p:sp>
      <p:pic>
        <p:nvPicPr>
          <p:cNvPr id="4" name="图片 3" descr="新LOGO有色--描边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1995" y="133350"/>
            <a:ext cx="1870075" cy="3892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"/>
          <p:cNvSpPr txBox="1"/>
          <p:nvPr/>
        </p:nvSpPr>
        <p:spPr>
          <a:xfrm>
            <a:off x="457200" y="1325245"/>
            <a:ext cx="5400675" cy="299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上下楼梯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靠右慢行、不推挤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</a:p>
          <a:p>
            <a:pPr marL="285750" indent="-28575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不攀爬护栏设施，不到无护栏的平台玩耍，不玩危险游戏。</a:t>
            </a:r>
          </a:p>
          <a:p>
            <a:pPr marL="285750" indent="-28575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进行体育活动时，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换上适合运动的着装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，充分热身，听从教师指导，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正确使用体育器材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</a:p>
          <a:p>
            <a:pPr marL="285750" indent="-28575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爱护校内消防器材，如灭火器、疏散指示标志等。</a:t>
            </a:r>
          </a:p>
          <a:p>
            <a:pPr marL="285750" indent="-28575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与同学友好相处，对欺凌说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“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不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”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9600" y="209465"/>
            <a:ext cx="30480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zh-CN" altLang="en-US" sz="2400" b="1" spc="100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rPr>
              <a:t>活动安全</a:t>
            </a:r>
          </a:p>
        </p:txBody>
      </p:sp>
      <p:pic>
        <p:nvPicPr>
          <p:cNvPr id="3" name="图片 2" descr="新LOGO有色--描边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1995" y="133350"/>
            <a:ext cx="1870075" cy="3892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"/>
          <p:cNvSpPr txBox="1"/>
          <p:nvPr/>
        </p:nvSpPr>
        <p:spPr>
          <a:xfrm>
            <a:off x="516255" y="1581150"/>
            <a:ext cx="4816475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严格遵守实训室（实验室）安全操作规范，在教师的指导下使用实验设备。</a:t>
            </a:r>
          </a:p>
          <a:p>
            <a:pPr marL="342900" indent="-34290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使用酒精灯时，周围严禁放置可燃物。</a:t>
            </a:r>
          </a:p>
          <a:p>
            <a:pPr marL="342900" indent="-34290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实验结束后，关闭仪器设备，正确处理废弃物。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9600" y="209465"/>
            <a:ext cx="30480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zh-CN" altLang="en-US" sz="2400" b="1" spc="100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rPr>
              <a:t>实验安全</a:t>
            </a:r>
          </a:p>
        </p:txBody>
      </p:sp>
      <p:pic>
        <p:nvPicPr>
          <p:cNvPr id="3" name="图片 2" descr="新LOGO有色--描边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1995" y="133350"/>
            <a:ext cx="1870075" cy="3892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"/>
          <p:cNvSpPr txBox="1"/>
          <p:nvPr/>
        </p:nvSpPr>
        <p:spPr>
          <a:xfrm>
            <a:off x="685800" y="1180465"/>
            <a:ext cx="436118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不使用明火、不抽烟、不焚烧杂物。</a:t>
            </a:r>
          </a:p>
          <a:p>
            <a:pPr marL="342900" indent="-34290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不违规使用大功率电器，不私拉乱接电线。</a:t>
            </a:r>
          </a:p>
          <a:p>
            <a:pPr marL="342900" indent="-34290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离开宿舍时要关闭用电设备并切断所有电源。</a:t>
            </a:r>
          </a:p>
          <a:p>
            <a:pPr marL="342900" indent="-342900" algn="l">
              <a:lnSpc>
                <a:spcPct val="150000"/>
              </a:lnSpc>
              <a:buClr>
                <a:srgbClr val="019579"/>
              </a:buClr>
              <a:buFont typeface="Wingdings" panose="05000000000000000000" charset="0"/>
              <a:buChar char="l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不在宿舍内存放易燃易爆品。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9600" y="209465"/>
            <a:ext cx="30480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zh-CN" altLang="en-US" sz="2400" b="1" spc="100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rPr>
              <a:t>宿舍安全</a:t>
            </a:r>
          </a:p>
        </p:txBody>
      </p:sp>
      <p:pic>
        <p:nvPicPr>
          <p:cNvPr id="3" name="图片 2" descr="新LOGO有色--描边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1995" y="133350"/>
            <a:ext cx="1870075" cy="3892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22.11.14"/>
  <p:tag name="AS_TITLE" val="Aspose.Slides for .NET 4.0 Client Profile"/>
  <p:tag name="AS_VERSION" val="22.11"/>
  <p:tag name="COMMONDATA" val="eyJoZGlkIjoiMmMxNzY4NzliODJmOGYzMWEyZDdkODA0MWI0NTdiODcifQ=="/>
  <p:tag name="ISPRING_FIRST_PUBLISH" val="1"/>
  <p:tag name="ISPRING_OUTPUT_FOLDER" val="F:\我图VIP设计PPT上传\10月份上传文件\298"/>
  <p:tag name="ISPRING_PLAYERS_CUSTOMIZATION" val="UEsDBBQAAgAIAJCuo0gOaiROYgQAAAURAAAdAAAAdW5pdmVyc2FsL2NvbW1vbl9tZXNzYWdlcy5sbmetWG1v2zYQ/l6g/4EQUGADtrQd0KIYEge0xNhEZMmV6DjZMAiMxNhEKDHVi9vs037Nfth+yY6UncR9gaQkgG2YlO+54909d0cfHn/JFdqIspK6OHLeHrxxkChSnclideQs2MmvHxxU1bzIuNKFOHIK7aDj0csXh4oXq4avBHx/+QKhw1xUFSyrkVndr5HMjpz5OHHD2RwHF4kfTsJkTCfOyNX5DS9uka9X+qff3n/48vbd+58PX2/l+sDEM+z7+0DIIr170wMoYFHoJ4BG/CQg58wZmc9hcuGC+TQgzmj7ZZj0PCJnzsh8dsotoogELIl96pGExkkQMusLnzDiOaML3aA13whUa7SR4jOq1wLiWMtSoErJzD5INWwUjehS5oUzTIMkIjGLqMtoGDijWJfl7S8Wljf1WpegrkKZrPilEpnVCRljn9+UogLVvIaMQvCq1xJ+qXMui4NO1RFe0mCSsDD044QE3m7HGZEiQ17JjZqBKBGOSQQAJa9E+QjZxGaZFUdYqWEIUzqZ+vBmxoSpXK0VvOuhdswJxGAuii4pyBESQXbF8TKMPOM0UIU4uuFV9VmX2V5+PAxUFzAN3BBS0GUPwJnB2AFDjCXUjbIUad0FNiNxjCckGYfnkMjAu3CIRHgKdDsdInFBYqAIibtkAnxGJ9gkvKHYLv93/Eq5SWd1i3iagpxx30bqpoId41JggWVadTBMTUw+LiBsFPs/oHGLCt61q5XcCLCjzETZqQgqi0s8k0UfF/SP5ARTn3gJpJUXLhNmS57RmPNbVOga8WzDi1SgS5HyBnL9Fp5lMrPPTJyt/k+N/BvxeltVXm0LUuCR81dD7dmrYd8xq6nAproW+U3dpdo4bGv+Y6wwOf1DE/oc/XH6Y5cEOKLh80Smknmj2qr75PjcWTY0Rp1GPNFT/aP13JbEbW0dUyhYY6n7SxDopqZ/QANU/aVocAKK5m2JhhpOi6sBOoNwCxBo9FiMM3DVngln4MIB8ksyjimD2WgpLitZd44dlo1tgL4f2hTmPCVqcU/GS3GlYcJRgm/a6QO6kI10Z0AfDDd7rYJR5oPJAQCu2uQBSCVzsD/rgbmYkZ0H2gK/d5KlblRmyavktS3y4NsmF9+OTVelzu2u4tUuedsmc/wUK9rDRa3S+YD2f8e/3vF5QL/HRykmOHKniYsDl5hB33BV9RQCChhX+CxOfDw24sCFnNfpGprplW6KrCdQO6t75AQD2PbMseBluv7vn397YnxlSbuLtru/DwIBYpsqSO7A/gx0Laq/ukAYHu/L2UUfqe3dZifX86rDKGThs9wheNtacp3D1kG3XkjybdAwY9idzoAHsU173ZQwug1BmOHoFGqZncKd0YyX11AImdZqEIp1tUnAepj2++tlUytZiCGyT2sl5sCMzhPsefauDeRTMr1ue2YGN4p0e+lWcOnuC+ZOcQB19is8kcl6IKBtTbsqBERv1/c033zbqe5Wlf3D4vD1g/8v/gdQSwMEFAACAAgAkK6jSAh+CyMpAwAAhgwAACcAAAB1bml2ZXJzYWwvZmxhc2hfcHVibGlzaGluZ19zZXR0aW5ncy54bWzVV91u2jAUvucpLE+9LGk7unYooaoKaNVaQIVt7VVlYkOsOnYW21B6tafZg+1JdhwDBbXr0h+kTQgRn5/v/J+Y8Og2FWjCcs2VjPBudQcjJmNFuRxH+MugvX2IkTZEUiKUZBGWCqOjRiXM7FBwnfSZMSCqEcBIXc9MhBNjsnoQTKfTKtdZ7rhKWAP4uhqrNMhyppk0LA8yQWbwY2YZ03iOUAIAvqmSc7VGpYJQ6JHOFbWCIU7Bc8ldUES0BdEJDrzYkMQ341xZSU+UUDnKx8MIvzs8dp+FjIdq8pRJlxPdAKIjmzqhlDsviOjzO4YSxscJuHtQw2jKqUkivFdzKCAdPEQpsH3oxKGcKMiBNHP4lBlCiSH+6O0Zdmv0guBJdCZJyuMBcJCLP8LNwfWnq17r4uy08/l60O2eDU573olCJ1jHCYN1QyE4pGwes6WdkBhD4gT8Bp0REZqFwSppITZScs05d0ZDJSD3hRa0UTpktENStlKN/g2XbZDcxWgEgYhZhI9zTgRG3BDB46WytkNtuCmq3l6VRIAF7cnQeR/fm/fZiROSa7bq1oKjXc7jxjdlBUUzZZHgNwwZhSB+m8JTwtBqcdAoV2lBhfYxSAsOFiecTRk9KnI6B/yToSswkVrQhF7NBDPewnfL79CQjVQOuIxMoLOBzrXHrz4LOCNa34OShY9b/bPTZuv6tNNsXW65AAmdEBk/ExwKztLMbASfzJBUZqEH6YiJ1awoCuW04JWJrfryMmieWuHL/NbFWIHeYEk2Y+U5hfmrB6XNJmRSDKIbrgIaRpBDSTwmMGJYF1xaVhYwJhIpKWaIxLDWtBvrCVdWA8UPsIfWL/fQ6yMui9MYVhtYzCnLS0Hu7O69r+1/ODj8WK8Gv3783H5Sab7we4I4c37jnzy58pdr/+E2DAO3pR9f2ia3/+bO7l20vpbJa6d1OShV0la/FFy3jFT3cxmpC/+S6a28YEq5AEtp7IcM1pLgKTeMvmWLvaBNXvVu9z22mTbZYMyvGY3/JmR/Wl4T1+6FYfDoxdVxUi55ColwK3F5223s13bgpvkoq1IBtPX/Do3Kb1BLAwQUAAIACACQrqNItfwJZLoCAABVCgAAIQAAAHVuaXZlcnNhbC9mbGFzaF9za2luX3NldHRpbmdzLnhtbJVWbW/iMAz+fr8Ccd/p7pWd1CExxkmTdrfpNu172po2Ik2qJGXHv784TdYEKPSwJhH7eWzHsc1StaV88WEySXPBhHwGrSkvFWq8bkKLm2nWai34LBdcA9czLmRN2HTx8af9pIlFXmKJHcixnA3JoQ8zt58xFBfj2xxliJCLuiF8/yBKMctIvi2laHlxMbVq34BklG8N8urHfLUeDMCo0vca6iin9TXKOEojQSnAlL6vUS6yGMmA+UhX9jOS04c6f/sD2o4qqi1t+QlliNaQEuIiXy9RhvHceI9fZY5ynqDhrzbQL59RBqGM7EHGzu++ogwyRNM2/9MjjRQlFjTmnH/Edw4TpDDjh1ldoVwk4IUw0MVXcOWxd70LQO5rOPcpjqsU7AnrerAQ8NEzBgstW0gTf+psqhJvj6028wGLDWHKAEJVD3oyST+RVnk3sa7H/YE3yovQl9P0kFfB2hpWXcKBu1jf41erW7srQqfvuiBDCTunDFLslT3yt6nrETJQ9shnRgt45Gx/nMGhqSP5R74l7jnP199YgRNzLJzVn7wVIz3g6KogVafwmFoUsFCYzgutAd8tTayuSyk5yinlZEdLoqngvxCX7e1lVJocGFyvne6sVFPN4FTD2RzNmg7LZc9xPzpr3JDdz0J/ue480WaL30yJ1iSvavOzpKYTxzNjYgozTU4zcE8aOMh7vhEBx8YeItVEbkG+CMHGhuFCgxrrXnTDNQRPk6AGaXK6yqlzcqr8vK0zkGvzahSUr3Ks7IAVLStm/vQrhTcoDhgD1o6qK+OPE/rel4HCNQEQmVe+a7tDZ6lbpimDHfjhDxT2ykN3S5Xp0qGGW+oH2Oiw5ZxmVE+6XdH3SrxDAv0J/KtJK3J8YBnR9ppkyt4smny/hvtcosXs1xk2X7jJ7Nn1UuTY2I8raJT47+Q/UEsDBBQAAgAIAJCuo0gqlg9n/gIAAJcLAAAmAAAAdW5pdmVyc2FsL2h0bWxfcHVibGlzaGluZ19zZXR0aW5ncy54bWzNlm9PGjEYwN/zKZouvpRT56YjdxgjGIlOiLBNX5lyLVxjr721PfB8tU+zD7ZPsqdXQIiOnUaWhRDo0z6/51/7tOHRfSrQhGnDlYzwbn0HIyZjRbkcR/jL4HT7ECNjiaREKMkiLBVGR81amOVDwU3SZ9bCUoMAI00jsxFOrM0aQTCdTuvcZNrNKpFb4Jt6rNIg08wwaZkOMkEK+LFFxgyeESoA4JsqOVNr1moIhZ70WdFcMMQpeC65C4qIM5sKHPhVQxLfjbXKJT1RQmmkx8MIvzs8dp/5Gk9q8ZRJlxLTBKET2wahlDsniOjzB4YSxscJeHuwj9GUU5tEeG/fUWB18JRSsn3kxFFOFKRA2hk+ZZZQYokfenuW3VszF3gRLSRJeTyAGeTCj3BrcHt202tfXXQuz28H3e7FoNPzTpQ6wSonDFYNheCQynXMFnZCYi2JE/AbdEZEGBYGy6L5spGSK865MRoqAakvtTAagaeiiPCx5kRgxC0RPF7MWqLHzJ5yATE43d36SFr8CPTxxgnRhi0bms8Yl8W4+U3lgqJC5UjwO4asQhBRnsK/hKHldKORVmkpFcRYZASnDE04mzJ6VGZpBvyToRswkeagCZsvE8x6C99z/oCGbKQ0cBmZwFYFOTeeX38ROCPGPELJ3Met/kWn1b7tXLba11suQEInRMYvhEMJWZrZjfBJgaSycz1IR0xyw8qiUE7LuSqx1V9fBsPTXPgyv3UxltAbLMlmrLykMH/1oLLZhEzKg+gOV4mGI8ihJJ4JEzEcdy5zVhUYE4mUFAUiMTQq4471hKvcgMQfYI82r/fQ6yMuy9EYbg6wqCnTlZA7u3vv9z98PDj81KgHv3783F6rNGvhPUGcOd/DT9Y28UUjf9oNw8D1zufbsNX5v+rCvav21yqZumxfDyoVqd2vhOtWWdU9r7Lqyl8bvaUro5IL0GbG/thAoxE85ZbRt9w0ryj8+vvXb4s3KvwGo1i7ff/fIPxo8dxaeV+FwbMPwBrIVx/TzdpvUEsDBBQAAgAIAJCuo0hocVKRmgEAAB8GAAAfAAAAdW5pdmVyc2FsL2h0bWxfc2tpbl9zZXR0aW5ncy5qc42UTW/CMAyG7/wKlF0nxD5hu6HBpEkcJo3btEMoplSkSZWkHR3iv68OX03qjsUX8vLkdewq3na61WIR6z53t+6327/7e6cBalbncO3rokVPUWdGJAuYJSmIRAILkOJ49CTvzgRlzKQznZcfaGtqfkzhP0suTB3PCAtNaIY6XBDgN6FtqMM/J7FTq2tfU63R89xaJXuRkhak7UmlU+4YdvXqVr3EAFYF6AvokkfgmQ7caiPPjg8DjDoXqTTjspyqWPXmPFrHWuVy0ZZ/VWagq0++3gP9p8HLxLMTibFvFtIw8WSI0U5mGoyBQ97HCQYJCz4HUfPtu/UH6hk3CwroIjGJPdKjG4w6nfEYGl0ajjB8TFZejW4OMJqchY3dE3e3GB4heAm6YTW+x/BAleXZPz5gplWMHWmgzZ6fUKH4IpHxIXUfg+Twsmjb1r1zoe76Y+Y9IRU8oRX1/NK22RGChgCtN5aOeU2Qd0rZCUqURA5FaNS0Kug5YsM5gvvPLuPW8miVVuOhGo5VG7heg54pJarbf126Z5irs/sFUEsDBBQAAgAIAJCuo0g9PC/RwQAAAOUBAAAaAAAAdW5pdmVyc2FsL2kxOG5fcHJlc2V0cy54bWydkbEKwjAQhvc+RbjdxG6lJHUT3Bx0lpqmGmkvJZdaH9+UinSRgEMg//F9PyQnd6++Y0/jyTpUkPMtMIPaNRZvCs6n/aYARqHGpu4cGgXogO2qTNq8wKM3ZAKxWIGk4B7CUAoxTRO3NPjYQK4bQywmrl0v4ukditkUw6LC4pb2L/szgyrLGJPX0XbhgFW8x7QgjLxWMDsXjdxi60D8AhqTAEyqwVACaH0CeAwJwI8rQIrvm+ekRwrxo2KQYrWeKnsDUEsDBBQAAgAIAJCuo0izv7NQbQAAAHIAAAAcAAAAdW5pdmVyc2FsL2xvY2FsX3NldHRpbmdzLnhtbA3MPQ6DMAxA4Z1TWJ7K0L+NgcDGWFUqPYAVLITk2CixqnJ7sr3h0+vHfxL4cS6bacDn7YHAGm3ZdA34nadrh1CcdCEx5YBqCOPQ9GKR5MPuFRbYhQ7OM6cazi9KVb4zF1Ynr2e4RNuPFu9DcwJQSwMEFAACAAgARJRXRyO0Tvv7AgAAsAgAABQAAAB1bml2ZXJzYWwvcGxheWVyLnhtbK1V30/bMBB+LtL+h8jv2C0dA6oExJDQHsaE1LHtrTKJm3hN4sx2COWv39nO76VsSHtolZzv++58993Fv3rOUu+JScVFHqAFniOP5aGIeB4H6OHr7fE5urp8d+QXKd0z6fEoQGXODYCmyIuYCiUvNIDvqU4C1DNgYEZeIbmQXO+B+xS420gnS/TuaAYuuQpQonWxIqSqKswVIPJYibQ0JAqHIiOFZIrlmkni0kBeg13pv6Phl4mc6H3BVA9Z6LcHrklajmfFByTVEgsZk5P5fEF+3H1ehwnL6DHPlaZ5yJAHlZzZUj7ScHcnojJlythmvktyzbQ2SVjbzNcrvjjPPSXDADmHTcaUojFTOM1jRByWTID9bUpVUvOoAa3hVTte81q/jXnfNG62c6RzLsrHlKsEjvqQzjoJ9Mkwqp/Z61oFPTQKujVMyJPsV8kli+zrt1aM8wVyAVvF2TyxqkI4gKdbGmoh9zcAAxXVHcRt07BrGraglgO30dcdBWpuu2VUl5I1pZr5Tzxi4guVkhpZXGpZMp+MjDWWDME+cVeum9Q1xE90lp7+Q2+M36g1P9VrnbGA/9GYT0DU1oTnEXu+5eCjWQY11QyKbWxYFyk2MbucVPmY9XQ9MLkc66bARTxNZcxgDCOqKens5BCUSarAJSzlCNs7OAhOeJyk8NOTDOPTgzQZlbtJht7BQXAqwt0EtDW3ZSTjOo7E1CrIJxPrxA9LpUXGX6w8B3tGr6wOXxu55ui64O3B2fyPURzEaAZziyZWl3nq7avm8N7MqVadz6ZwloFaYR6YLgvn1cxCWYx8IralZapv+jk1+7AHHeU8NR3TXN9B76Ja8xfmVTwyX7rF0tQkYUYzAfpwvuwxQD9huwzCW9OhiFuRN3XAmNg3928r2mz5unWu64c67EMNnzirHMbN1EdQRyxFmUejHuKi+4ioFHbatWTUS9kWbrQ4AZGKIkDv4aG+88XpRXfls8VFg7V53bvALpc3rPQ64U5BpNZ1exG/3g3w+BtQSwMEFAACAAgAkK6jSIyYS/o+CAAAjyAAACkAAAB1bml2ZXJzYWwvc2tpbl9jdXN0b21pemF0aW9uX3NldHRpbmdzLnhtbLVa627iShL+v0/RYnWks9IqXMwtK4aVL01iDTEc7CQzu1qhBneCFdvNsRtmOOLHPs0+2D7JVrftYBMgdmYWT6JxddVX1XXrCxnEL16ob2LOAu8Pwj0W2pRzL3yOh39CaLBkPoumEY0pj+sHyqMXuuybGT4xQQNqzEnoksjVxWg8bKCR/KB+T+0bfXhra+0W6rVxC/eRgTs6jF0rxrWiw5jRauqD+hFEghvRJQ35adRBvTD6VsAMYxpxM3Tp96FS5M4PFWdwExHXA7542G2LZ59p3Rtt8aB2s9Pr4H1LVRSli/SO0TQa+17vuqc2EW60Ow1lr/VbSktBzU6ned3dN3utjgJvo+suoLTxdRe1e+12y9i3cAukkapqRkvf95TrZlMFbbh/re9HI63XaKBms6m0jX2nq4y0BgJuBTBUpS8cqBiKpnT3qqY2+woa6SNt1N5jA3f1Duq3cLfR2Lc1TWk0Ds49zC7vrgO19HQyd74DeDIEJ0dFbtVPJNdguYkiYHZosPYJpygkAf1UkzkZcpmx6NclW+/+UksTVCZzxp7ZVaQmRCALsOEJrEFdjmRs0q58YeTpyHM/1RYbzll4tWQhB6irkEUB8WvDPye5k86sjCTb0qiK3BNZ0oO6nvyUFUt1QT7Dc0loyYI1CXdj9syuFmT58hyxTeiWMnO1W9PI98IX4G5c93R8UZHvxdzkNCjYh/viKS+2hnjGVJjXxeIpJemTBfUzjQ35qSB3UPm+R45Et17scSmqNsVzSXRNnmkxAH1VPJdlQtBSjFpPPO8LcfqdA7siyr91kd0nOxoVlSTt8qIUW2/WVfNpHbFn4eyi3PuBfpXzGXSf8FlY2BBPKSExQaGwVJRSt8n5G0eM6etxLxkEoAWCm28uKUlCTrW5PrmbqtbX+XhyM5lr5k1tqCdViURZ/trq9r83O13oXKlcSST7Th2Pi1hIgnUa5bAsZzYZzwEQj+cW/uLUhuJ3ZdHJvTM2LVwbpv+pDDCd4YfaUPwuI3o/m2HLmdtj08Bz055bE0f6ZYwdbNSGX9kGrciWIs7Q1qPfEF9RBO3ZiyiKfc+VA6Jle+GGltBnTO5U05rPsO3MTN0xJ1ZtaLMo2v1VIpMNX0HyrEiMXC8mC5+6Ui2kiBxf51co+MdXHnCygHjhVRntM/XRtG7mzmQytufYMjJKbYhDFxkREZqqA81UG88AIyKwjn9MfC6zTyIg1fcrg9yaN7dj+HGEIbfe88qHH/4Ba6YYQjKlYQlBSBw8g6yz7cfJzBA+BIWIoDWJ428scgtJkw9dCWzT0ieQmrqTw3cETIYNgffCJaQOXfISeHfYttUbPNcmXyDHoTYnFYUmn6EkP1cU+optqCFslxCz1AfzRhUVIcowK5CsBpdE5Lu/Q2S5BDnhza3HNjFQhIehTGQ1xleVNdn4t3sIpKmOz1R7AgzOlm/P3paCKZELy1wJXdCGdGyI7Prt3vzHfKSaY2zMId2MyePckV1SKA3IDoWMI+JuSbikaEGXZAOVsIMx13PlmIi8NOH3jfcHIjztP7+krcsy8JdfPmBSoeGdsAz2y6AMtilr/p524bZ0Bh80ROT6WSvKOODDJtg6ttSZOfk5IYq9YOMnXfpnBOrVuKrBeteOH/dX+bD9H4yxkxasmdDRNI9VEsKwEoslBxZPv5KgaY1AXXpYhIYvTqiVAKxJimEx9AMwD+C5giEP4NFqEI9Ys00HNluPdCFOHyWEZa0mUTsdb3FG9Ckc0F9LdUGfGOyXfEq2yUYG1i4Z/jJRzm2VCkuLYzpjMNwCzOckqQDV9wJxhioHe3+HM1ckq0FhPo9s47uyun3vRa4I4OdNQN/uw54iFkiqT+Isr5NF6e8/aEgyxVmid1ptA/FaoKVjlavPH4qYjdWZfjvXVUvH4kQh6tkvLwfVIXwyduz5WNUEApRJQPhyBavwkzjnlcdKTgQGHqmAl07epiRarv777/+UhzmyJ6GilPq3qjhQ/KJr4le8f1qM0/hfJXAcVSuKypeSgumBKhMtf75yTEjQn3JkIcmyFLBAXHGVUg0lkIZRdRxVv72DKrFlUbBNBHvBiiB36uwzND65168N70j0Ao3TYcyvCiQ9L3KTV7bhcMTdcN8LaUXxH16JxOQdczpXDUOe/aFGfW/5kiy/Lhxg0ms+5LPnKnj6rWpBdz6CpK7Hq2PKxS3rWtASkvdDQ9ieXOteCYcLFZ9AD+eF+5mQR8yfiputt1e5wCAu4iCNhzwSR/rsLc8Rr9i3NHbDJ+LHwJYnHbNOwYap2CymkEXaMfdM1I6bx00px4wPzId1QU+mk4Mu0o+ldF2TN795Ba+0N5bDMSsdypl+IB7zW/Q7f8OfIx7z22JNmcC57q1Nx0N50ew6TiNRnl4mdsBDQ9mlUp7srcgjLBiLa9k4N5GUUOQMmEuHcm10vICm5SxoeYPrZywehK/blzshs9jJacfia4fCwCF965fzd8A97tPzyS3nASWYd7V8P1UBKc+pEki+Pjh2RkJFfLemn2pwECHLlej0cQ2lGJ9qwp3JNzTn5NZZPxPtLCcprbksGsh+Ltt5JZWh6OLVVLGk2C8LDepv/DSoX4rQIIU9H8BwEyxohCEHPOhyaYSKxDz7KrsKe5A70iO5M6N5AL4C7BDOSFkl5AiFxJLbqqxakpf8OOwtuefTLc1aVY6Qc87l+Q9iqI7Lya3yMX3i+fROKZWrIO11h1ws9sAc/ayUPJHllRyNVCw6ThaxnP2JbpUtPgcbTyxHWZsW6Z7v0IwfRb1+QhXwnvP+oJ5fZqFHvfmW9ZgGooB39m8O/gdQSwMEFAACAAgAkK6jSCqKN+aHEQAA8GEAABcAAAB1bml2ZXJzYWwvdW5pdmVyc2FsLnBuZ+3d+VeS2f8AcEszJ2eizcwsbZq0xQXUGjMXWmzSkXKd1FLR1GwzNTMUWVKnsUUldcpdmlzaJW3S3MAlJdSgCZXSlAqFEJUQkR0+9J2az4x+5g/4nvNwDni49znPva/73NUf3lzyOrDvm0WrF2lpaX3j7ubqo6WlA9PS0o7T09WkqHZb7tP8mRfvs2+3VhV1DVfzRSdq1/5dWlrVOH1F2ALN969i3QLjtbQWt396zyPH3I7Q0gq74O66yy8xZGIIfuVBpJIsUOajtJzPH9AGteV+tHya9SNk04+uznrL59ssmXgGKf/ouv5F2jL9+Xt0Lnl5KrRTkJWBFJlobZNiSH7uQT2fdujRUcI2JuOX/fUcWml9FaOnNIlP6yE+LlBIpume9vxm8TC7BDFcL5Gyi2Jk3K9XhZ6fp/v3j7c/rF6lLDvkti2bizvMgrpI3qYZS7uuuNw01P4a0qL194/7Nl7REYoneuamWEV1wM2Vtv/MhrTsTNbucxsjP6BB1U3KsPt3YCb7MiNmlXcjPeWEWd0Y72xQIk4fQZss+Gf2+ZRI7b4fTyuVfKwhDFY1p7rnU8Df+FnUV1ha5ZlFjWTMzv8QuRPivcTAVXd2Rr7REliTd2LZnPvNay1n/PwsogdtN0tz1fghxHvpT3Nv9RBCuZezjNMzt+yWNte9fkuNZpfR0lbuv9R355D97Batn6e/3MB7b8ScOunnNm3ZHEfNmG0P0bWE+bkaZM++XpOMNLBZ0AsgAASAABAAAkAACAABIAAEgAAQAAJAAAgAASAABIAAEAACQAAIAAEgAASAABAAAkAACAABIAAEgAAQAAJAAAgAASAABIAAEAACQAAIAAEgAASAABAAAkAACAABIAAEgAAQAAJAAAgAASAABIAAEAACQAAIAAEgAASAABAA4v8RIkXaNvKI5jIo+R/RAs+nqO1ju8MS0+bG0dM9bb8uP+BVwCqb2WEBW3rOh77PbDNeMCeioJ750YNHD85OhcT+e/v+W/I12ObIOXV9dh5MmWc+v2zn3RezylirKTr1Umib1uwq+QucYS7SkdznHuDm35OmKBvtcU5Tz9gpC0221+NFZ/q6/cFRzU1rx/IY3qP/LNDaHqJEzayA5gXLbfs4jSJhHUkZPe0Q06wSbWVxGSrMLUkiWVUMDclHSd6lF5mqJeSNhm7WjU3IJN7oTFa7qck/YynCtflE+SRFVaH+dtdNF84DRjTlnDO1Hu1CYgedgFSzRfAdeGk7K3TqTTyt5CdLo/TDYARy+0kT9QXDkFe9tG04ebupKlZIdeSjJuLgaFHfczBGcOUKnuYiH7/LecwWC7d3Y5c0CTqN4SVKPlYtH6RikGBRYiP10eSpN0yoWkobNAE3M4J/qHovDkAGmqCn/3geSeD8VlqFLDi6t3Zc/sJROE3N//L0c1JkHtO+ykWXtnmHcuNKk9gFHTQzXtz1Ulq9S9PkzN30ZXEQB8bqn8Din0jVjI3ViKEERsfG7pOl4mbxsPwx+d4rH1IIvphBi8EIiwzVjWxpUnG7WuveI4KXT5SqmY/mv1cz6g9KViG8QY3yyUZEZxWyAVmMHEA2xYFHb65/qgcWqfMmTxVlC2rWTiUHzdT08g4R9gS6XG8OB9PvP1uMPRxQw333V4Wpr3cqR4dYOCgmPLz14hoPxNkqm4iJ7mAE6hoz57vF5ifhL3xRTWZOlHbe8h7ZyBMVYj/kTiSl1jP/pDdEuSHhvlZOXgdrUpzO0PuWpTgR7J1drkrW+UXw8HJ4gr+IaVDfWZL51taE4JTR4b3gIvf9iDFT0tn/wbb0XF42GotDru28ya3JqwjhvJMGtI7suH6cfCg7ST7An+iud7D/3K+2m2mLmq08BfG99zAF16mKu1iSLwqTwPDgPJx5l0opZX6VhOK2DbR442NppJHwQbPA/CCmqSWrO6hS7BX2myrZpGbLhgzRvguEpXu3pMLwmMTbXjbwKxlmf1TZU4N/mFE6j4ktbnmAuy9u8QAzBxBbBk34n2oSkL12akfyAC/58Ll+auGXDm7nxRx8vwJaDe3s/n26NjaDKewt5QzwOTVnD4piWyNoobaLEdGQO6RWPBZ7RbqgbyM3vOMhe8qJGoaFnGpsXApjC0JXw2oXXK9Pj8aRVmw4Z2QEphNJ5IG8SO6o49PBhOblziOR07+nNzs7QDnkz2Ph1rEbRCeWOZaZIyW/9kDEBpvmMbnMW8StUVzLfqcgSH1laM1Esm+G/t2rPiBDjyoxqMBX37wxQ8+cp349tY0/7UQVEUscYjjPP98Q8bJlv8r81uDNpy8DmdyrcSUkrJJO8eBUT8e2jqxOdUdvplbx432qy4mGXYUxeg1nC0xKlWF+8IN2mX50fpgPyUXJwFUy2yOQVJGZHx0rPYYC5coeC5RenSz4jDPM2u7MB371TGQ1hKJITI4P+WsaPG6cOPGYMYDanBUja1CCA+FYpSjtJmWtvnnRa9zx4w3jYekr7oQ37TksNHPIU8Y/EF1KWpArIIz0qk/Lb6XjBDUIbGkC1cCmU1xWgHH368hpyFt06LsTmedtlZUE+q07HLvM9QY7Kj3tQJvoQritbduBqWQYicsrzBvtTaWYqj6mP8C29MnTg/kLG4pmZPiZhdGTZOXnKRetm6UkbDWZSuLa4M9RXtlg+b6o4XTVycJUSop+ruznxAbXV7pnGXmHMsAdd9I9sdbOpAr7+SC4OusJtYE4UoHJ2mlLJazvSAyw2tdJ8NQUe3EzS1CJsH//g/P93V2R6vnPX+ad6uu+rjJhFRH7u5vZkfWWA2tObEniBPJ7hzHyiSunGya4OrkiIqjZ3pN///NC9jbomzVTnnoM+JvnWNWYP0k2Fk6XPUmSfTSEo+KEvb6e0RiVEM+cEfBqOb6kGYWQBkddaJWohbgkXlJf+xg2F1fGi8ubtEBjRBKRZk7Yjh4Q2PbzvEkhBHoVo84khOMPwpeGK5HOTJlItiaUQecnr2SNOo/IC/TMF+rmml01mQQZ6bocVmYRhwUYGfcWPLOH3f1IFtP6dPDXus1/BdK11YxVi5mvtFnH2XABRJXsmibLT2Dg7Jko4T1mMoPVC1/cz9/mMlmivpLDJ6lVHblZq7KbrD1ijCnCQjx561u/p7dNWYxOeOLp5BKe1A9211S0A8eoe++uXMWpFnqpxeeDecLHBBqRSXOFLIWttBh5aVySLtc+SWmJ5D+zTiZvyn/4OKK73Sjs8/p3J6VuGMm7EWCrSj2NWgY9uITuOb4PUoBZBo9jaSY+otVZGP7oILkdq+TBwSbYhuHbHF/olsL7mfPo5MPI5FecpCwcgycy9iRZ5AfNKMj0Xl7wHxE6ZUmrVnMcm9PQIZNS+q+ZFcICaJCmPke2brbF8UHVe1IpAb/2qBGDwojMbX+F/a1LuSfxj6u9kFUtu43bVbcgVyaCqgS4ugfW1zXXB8NYbh25Mm/4+xrPDQFTJJqwWLWAc9FVrpMrayY7ZO3tqh19Vp3q/jpgh2mr67pL2eW3nTB8aHntECm07Wex/l9jLGHVq416Pfijlk5jy8Uyh91uVusrW8tduKZMRLhqe/idmuj9zpk64ddsiWqK3iIhmB4oR1qVCAY4dnAkg3cIfLikVaKyEDVYod2pKDPb9d7OE2erbZXKLAPYmPhT4Rv0zDUrN/R7kmIUDN4Jw/YT+tpfts9IVFc/nNgJCSPdQxPs5X9WJ4iQgk5tqQ2tsTqbEROww+U30+oyk7rdu9HqHG5eXgaccAyidAjGZbzwUTsS19wiRkQyGeGUQRcawjKykxdM4FRdoCgSHjBOypIPkFZEMfLe6JnDMazOzW1JrQOih2jrRKfny0oFHy9/e0GkkvOZTjOvwos2lia+r8WDoIqP7EamcrKDpbeRIV8cO7EW2URvMGwd+X2yfTBd/mWHVHTibfY+k9eO32fgAjn6uVLSQTt1TvFSEDsulOtxZkxchLHrFYxuF2LdzaVrErkhuZxtzril9p3iYCO4jx0839JZfdkqPNhWrbJiHccZwLo6X0oD8i0tYS6yD2XPxSS1cv/e7NQGHofuCUULtoueiLZyW5NRWLcE21g3SAGxzITeGUwj0AuQwc2gsC9bKeLpt9f8Q+pzQs+8tl8zpJlSO/Ne9qivFW9jPjnb4PdaFLnF49sjE26hE8LXM2YOopP0C89qwZT6cSmj5qhr+fFNher4HvIi88jv0EWC/fCoeRX9G0AukrcV1RGrvcfieMdfpoklqvO8iNAJR7Y3h9x2SpV1CCI4R+dOdPK6HP9cJeRGiZrdH+iyuUf31WD1j1TJqnP3rc9peoXTzYxId2cVqqJmhvWBt8hcJM/ALk48DCnAuh9QIhZky8YyZDUVAmevMWkGI1kFnr/2u/xfL6GHS3Vy3SFJrEx7a2Ivu0azkUgfiqc5F2meEaKIpJyIwZS+NlKw7Un1kpcWUAR+V3PaIKeke/p4DmJatPiMYnn4YGnVsM3h/HFxa/tv4g/cks8V/bo4LcVTs2U98lU26usd6DeyDeqaWG9TUwarR21WtEiLZdzaLxxcCeok7MeSLn/FYnDUT0/LdlgOecoUnTwbKE72snjpnrG4sXeNIcwdBNmVP5CSabxX1S1jWpQs0o2FAmXuYyVY6Uce4Z6qdQ6CFGiG5NEqkbMH27vcWuyJldE7aDK1MB06/WJPEV4xsvEIpaAjZ+mTpzmjob/THPPQaZR82UQheJG5i5djb9mtqIufu17M2wd1wwOO+ePLDQ6MHr9+Ct/VnVQCJvMIJKK/5Z1HTeGaXRHo2IQTV7MNbpREZVfuKl/0CuXgQ/oeXVwoRskHmSthOrnGjX6BSHLj9EceMhmOdHBSsLGxI1lDNp8b52ttcPO0T+OxmhF1g4s19BqTU88pHXS8rmf+iA8/w28WY6Kda3jdp9gWuTFo3mHNmWB9/riksoshWhzPBemBxPNWfNmSv+hu0Uyaw1sKLaXEKly35zvxHaxBFBPcYcQ5FmYr1fGEcKXOASh3KlfTS4j80DzV+Y8fQ0zX1ceIv2w9TDGSd7uYtAgmzoPfS7cqIPmCGSUSNBMtHkrrN1tp/oj0DfNTj9Y0rkWuVGwjMHPgrD2kk8tamLuHyO0fQFSJki2V8969czl25MtgkRnd5odVz4R3xWObzJgclewBWgpPnnhsIX3T0haxbP8YfuHwzH44HCMdJdx0V6qjmdOPVUlhmi6d9Mvy1hFJaznxXOyEYx3alP+C4Bkka+9ol6NjR6lDDn/W2Z7ckoByauCTq/2lZz2OEqbEO/o4Cdfwhk81z0dVKVm1kMSOwasVHCgcBbo8jTdQURHER1IRAWuVX/xODJF2w1Vnwkn8Zz9duGGqeLtwIeN1uOe3vIlGDK4Cuk7zvFAvWNZDZp9buVx3zEI7S1DPvuNEk5Wu9YjywcVvAfNtQrIaWBV2biYmC3PjreJPWtBxmOmy5+0gaNOOwl5WP31D+mRcczxfs1f85eMqrFufsOkywXM8cWNIFP/KlyUoNyVcbTZsM3/nlBMDRU2uwtMIDunhCrMTa2DUpYFnYj8Fy68k5lE+9WmPMsp/p6yS4T8Sg5WtXX8/KHKO3VDdnAginXhfc+zhTPxwvAKFibZ06ITf7GwtH96UJbLvOLl4PboYrZqpn++GhubKfH6WMaV5HxTjUdBGiW0WMj/gPehyvCKtrbvH6r/HPn9tzrR0vJCGpdOSGkmqS/LmVPcp42IhizjVZVG0zxR91lf95uN0lPKQ83gx3B7cCF03+8j/KnonpEBJb3uYmN4654Cr6eFHNrfPSbbTZNgvilkx5ywOAZmrZQzSmsv2X+vO/fEAj/8L1i9nqs+tG970b8H6RR2G8O1L/se9W1rydO9eezOg4Kdfu8RX8Rx32s25IsowsxwTpJlzBJo+ts/dZ/mcf3DceJBy4jsW2b+1HPNOs+Dw2UIaNCYZ8mNhYdfs3yeAavftvnsJhlWYFhB7mn9T60K1NC/3vQdcq3aHpv4HUEsDBBQAAgAIAJCuo0iV7pF+SwAAAGsAAAAbAAAAdW5pdmVyc2FsL3VuaXZlcnNhbC5wbmcueG1ss7GvyM1RKEstKs7Mz7NVMtQzULK34+WyKShKLctMLVeoAIoBBSFASaESyDVCcMszU0oygEIG5mYIwYzUzPSMElslCwNzuKA+0EwAUEsBAgAAFAACAAgAkK6jSA5qJE5iBAAABREAAB0AAAAAAAAAAQAAAAAAAAAAAHVuaXZlcnNhbC9jb21tb25fbWVzc2FnZXMubG5nUEsBAgAAFAACAAgAkK6jSAh+CyMpAwAAhgwAACcAAAAAAAAAAQAAAAAAnQQAAHVuaXZlcnNhbC9mbGFzaF9wdWJsaXNoaW5nX3NldHRpbmdzLnhtbFBLAQIAABQAAgAIAJCuo0i1/AlkugIAAFUKAAAhAAAAAAAAAAEAAAAAAAsIAAB1bml2ZXJzYWwvZmxhc2hfc2tpbl9zZXR0aW5ncy54bWxQSwECAAAUAAIACACQrqNIKpYPZ/4CAACXCwAAJgAAAAAAAAABAAAAAAAECwAAdW5pdmVyc2FsL2h0bWxfcHVibGlzaGluZ19zZXR0aW5ncy54bWxQSwECAAAUAAIACACQrqNIaHFSkZoBAAAfBgAAHwAAAAAAAAABAAAAAABGDgAAdW5pdmVyc2FsL2h0bWxfc2tpbl9zZXR0aW5ncy5qc1BLAQIAABQAAgAIAJCuo0g9PC/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/o+CAAAjyAAACkAAAAAAAAAAQAAAAAA6hQAAHVuaXZlcnNhbC9za2luX2N1c3RvbWl6YXRpb25fc2V0dGluZ3MueG1sUEsBAgAAFAACAAgAkK6jSCqKN+aHEQAA8GEAABcAAAAAAAAAAAAAAAAAbx0AAHVuaXZlcnNhbC91bml2ZXJzYWwucG5nUEsBAgAAFAACAAgAkK6jSJXukX5LAAAAawAAABsAAAAAAAAAAQAAAAAAKy8AAHVuaXZlcnNhbC91bml2ZXJzYWwucG5nLnhtbFBLBQYAAAAACwALAEkDAACvLwAAAAA="/>
  <p:tag name="ISPRING_PRESENTATION_TITLE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PASSING_SCORE" val="100.000000"/>
  <p:tag name="ISPRING_SCORM_RATE_QUIZZES" val="0"/>
  <p:tag name="ISPRING_SCORM_RATE_SLIDES" val="1"/>
  <p:tag name="ISPRING_ULTRA_SCORM_COURSE_ID" val="82ADB108-2F67-4B4E-A97E-19ABB6FAC58E"/>
  <p:tag name="ISPRINGCLOUDFOLDERID" val="0"/>
  <p:tag name="ISPRINGCLOUDFOLDERPATH" val="Repository"/>
  <p:tag name="ISPRINGONLINEFOLDERID" val="0"/>
  <p:tag name="ISPRINGONLINEFOLDERPATH" val="Content List"/>
  <p:tag name="KSO_WPP_MARK_KEY" val="6b640791-cd8f-40cb-b389-277862b18cb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19.76433070866142,&quot;left&quot;:222,&quot;top&quot;:132.8856692913386,&quot;width&quot;:330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19.76433070866142,&quot;left&quot;:222,&quot;top&quot;:132.8856692913386,&quot;width&quot;:330}"/>
</p:tagLst>
</file>

<file path=ppt/theme/theme1.xml><?xml version="1.0" encoding="utf-8"?>
<a:theme xmlns:a="http://schemas.openxmlformats.org/drawingml/2006/main" name="第一PPT，www.1ppt.com">
  <a:themeElements>
    <a:clrScheme name="自定义 29">
      <a:dk1>
        <a:sysClr val="windowText" lastClr="000000"/>
      </a:dk1>
      <a:lt1>
        <a:sysClr val="window" lastClr="FFFFFF"/>
      </a:lt1>
      <a:dk2>
        <a:srgbClr val="3E3D2D"/>
      </a:dk2>
      <a:lt2>
        <a:srgbClr val="FFFFFF"/>
      </a:lt2>
      <a:accent1>
        <a:srgbClr val="019579"/>
      </a:accent1>
      <a:accent2>
        <a:srgbClr val="04C476"/>
      </a:accent2>
      <a:accent3>
        <a:srgbClr val="019579"/>
      </a:accent3>
      <a:accent4>
        <a:srgbClr val="04C476"/>
      </a:accent4>
      <a:accent5>
        <a:srgbClr val="019579"/>
      </a:accent5>
      <a:accent6>
        <a:srgbClr val="04C476"/>
      </a:accent6>
      <a:hlink>
        <a:srgbClr val="019579"/>
      </a:hlink>
      <a:folHlink>
        <a:srgbClr val="04C476"/>
      </a:folHlink>
    </a:clrScheme>
    <a:fontScheme name="自定义 1">
      <a:majorFont>
        <a:latin typeface="Calibri Light"/>
        <a:ea typeface="思源黑体 CN Bold"/>
        <a:cs typeface="Arial"/>
      </a:majorFont>
      <a:minorFont>
        <a:latin typeface="Calibri"/>
        <a:ea typeface="思源黑体 CN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一PPT，www.1ppt.com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宋体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宋体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719</Words>
  <Application>Microsoft Office PowerPoint</Application>
  <PresentationFormat>全屏显示(16:9)</PresentationFormat>
  <Paragraphs>61</Paragraphs>
  <Slides>15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思源黑体 CN</vt:lpstr>
      <vt:lpstr>宋体</vt:lpstr>
      <vt:lpstr>微软雅黑</vt:lpstr>
      <vt:lpstr>印品灵秀体（非商用）</vt:lpstr>
      <vt:lpstr>Arial</vt:lpstr>
      <vt:lpstr>Calibri</vt:lpstr>
      <vt:lpstr>Calibri Light</vt:lpstr>
      <vt:lpstr>Wingdings</vt:lpstr>
      <vt:lpstr>第一PPT，www.1ppt.com</vt:lpstr>
      <vt:lpstr>第一PPT，www.1ppt.com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开学立规矩</dc:title>
  <dc:creator/>
  <cp:keywords>www.1ppt.com</cp:keywords>
  <dc:description>www.1ppt.com</dc:description>
  <cp:lastModifiedBy/>
  <cp:revision>10</cp:revision>
  <dcterms:created xsi:type="dcterms:W3CDTF">2024-12-20T09:05:00Z</dcterms:created>
  <dcterms:modified xsi:type="dcterms:W3CDTF">2025-02-18T02:55:25Z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F8C6DE932AA04BC3B2817261BD68C00B_13</vt:lpwstr>
  </property>
  <property fmtid="{D5CDD505-2E9C-101B-9397-08002B2CF9AE}" pid="3" name="KSOProductBuildVer">
    <vt:lpwstr>2052-12.1.0.19770</vt:lpwstr>
  </property>
</Properties>
</file>