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1" r:id="rId2"/>
    <p:sldId id="283" r:id="rId3"/>
    <p:sldId id="284" r:id="rId4"/>
    <p:sldId id="276" r:id="rId5"/>
    <p:sldId id="291" r:id="rId6"/>
    <p:sldId id="289" r:id="rId7"/>
    <p:sldId id="292" r:id="rId8"/>
    <p:sldId id="294" r:id="rId9"/>
    <p:sldId id="290" r:id="rId10"/>
    <p:sldId id="295" r:id="rId11"/>
    <p:sldId id="297" r:id="rId12"/>
    <p:sldId id="296" r:id="rId13"/>
    <p:sldId id="28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DC2"/>
    <a:srgbClr val="3E79AC"/>
    <a:srgbClr val="6EA0C0"/>
    <a:srgbClr val="E7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0" y="84"/>
      </p:cViewPr>
      <p:guideLst>
        <p:guide orient="horz" pos="214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547C-E0B2-4A90-800D-84C7F6A1844F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D2BB-2361-4953-95B9-53EDC7F013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D2BB-2361-4953-95B9-53EDC7F0139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33D2-78D7-4606-8D00-531AC0808C4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027E-6D41-4B93-9C35-38F42AA8ED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" Target="slide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318"/>
            <a:ext cx="12192000" cy="19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6" b="34044"/>
          <a:stretch>
            <a:fillRect/>
          </a:stretch>
        </p:blipFill>
        <p:spPr>
          <a:xfrm>
            <a:off x="841656" y="4406258"/>
            <a:ext cx="2265238" cy="1689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0" y="3082202"/>
            <a:ext cx="1889996" cy="21689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b="30855"/>
          <a:stretch>
            <a:fillRect/>
          </a:stretch>
        </p:blipFill>
        <p:spPr>
          <a:xfrm>
            <a:off x="9250045" y="4928235"/>
            <a:ext cx="2794000" cy="17716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4045" y="1760220"/>
            <a:ext cx="8423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暴雨天气避险指南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突遇洪水怎么办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0445" y="975360"/>
            <a:ext cx="96767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收到转移通知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，应按照路线有组织地向山坡、高地等处转移；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若被洪水围困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，可利用船只、木排、门板等转移，切勿游泳转移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来不及转移时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，要立即爬上屋顶、楼房高层、大树、高墙暂避；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有通信条件时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，可向当地政府和防汛部门报告自己的位置和险情，寻求救援；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若无通信条件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，可挥动颜色鲜艳的衣物或集体同声呼喊，向外界发出求救信号。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635" y="4654550"/>
            <a:ext cx="574357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警惕地质灾害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0445" y="975360"/>
            <a:ext cx="967676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出门前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，关注天气预报，暴雨天尽量不要到山区旅行；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郊游中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尽可能避开有滚石和大量堆积物的山坡，不要在山谷和河沟底部扎营；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在野外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，注意观察周围环境，特别要留意是否听到远处山谷传来打雷般的声响；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在室内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，居住在山洪易发区或冲沟、峡谷、溪岸的居民，连降暴雨时必须保持高度警惕，如有异常应迅速转移；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灾害发生时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，如果遭遇泥石流、山体滑坡，要立即向与其前进方向垂直的山坡上跑。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445" y="123190"/>
            <a:ext cx="59550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洪水过后，做好防疫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0445" y="1218565"/>
            <a:ext cx="96767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注意饮食卫生，喝开水或洁净的瓶装水，不吃被浸泡的食物；</a:t>
            </a:r>
          </a:p>
          <a:p>
            <a:pPr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做好消杀工作，及时清洁周围环境，丢弃无法清洁、洗涤的物品；</a:t>
            </a:r>
          </a:p>
          <a:p>
            <a:pPr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讲卫生，勤洗手，避免身体长时间浸泡在水中，预防皮肤病；</a:t>
            </a:r>
          </a:p>
          <a:p>
            <a:pPr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出现发热、呕吐、腹泻和皮疹等症状时立即就医。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575" y="3629660"/>
            <a:ext cx="5276850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318"/>
            <a:ext cx="12192000" cy="19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6" b="34044"/>
          <a:stretch>
            <a:fillRect/>
          </a:stretch>
        </p:blipFill>
        <p:spPr>
          <a:xfrm>
            <a:off x="841656" y="4406258"/>
            <a:ext cx="2265238" cy="1689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0" y="3082202"/>
            <a:ext cx="1889996" cy="21689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b="30855"/>
          <a:stretch>
            <a:fillRect/>
          </a:stretch>
        </p:blipFill>
        <p:spPr>
          <a:xfrm>
            <a:off x="9250045" y="4928235"/>
            <a:ext cx="2794000" cy="17716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4045" y="1983740"/>
            <a:ext cx="842391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800" b="1" dirty="0">
                <a:solidFill>
                  <a:srgbClr val="1A7DC2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谢谢观看</a:t>
            </a: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75" y="75501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40156" y="1832455"/>
            <a:ext cx="5549128" cy="3132342"/>
            <a:chOff x="5129032" y="1898272"/>
            <a:chExt cx="3935777" cy="2221646"/>
          </a:xfrm>
        </p:grpSpPr>
        <p:sp>
          <p:nvSpPr>
            <p:cNvPr id="11" name="MH_Entry_1">
              <a:hlinkClick r:id="rId16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83398" y="1898272"/>
              <a:ext cx="3281411" cy="5178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rtlCol="0" anchor="ctr">
              <a:normAutofit/>
            </a:bodyPr>
            <a:lstStyle/>
            <a:p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   </a:t>
              </a:r>
              <a:r>
                <a:rPr lang="zh-CN" altLang="en-US" sz="3200" b="1" spc="600" dirty="0">
                  <a:solidFill>
                    <a:srgbClr val="1A7DC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认识暴雨</a:t>
              </a:r>
            </a:p>
          </p:txBody>
        </p:sp>
        <p:sp>
          <p:nvSpPr>
            <p:cNvPr id="12" name="MH_Number_1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29032" y="1933032"/>
              <a:ext cx="448310" cy="448310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1</a:t>
              </a:r>
            </a:p>
          </p:txBody>
        </p:sp>
        <p:sp>
          <p:nvSpPr>
            <p:cNvPr id="13" name="MH_Others_1"/>
            <p:cNvSpPr/>
            <p:nvPr>
              <p:custDataLst>
                <p:tags r:id="rId7"/>
              </p:custDataLst>
            </p:nvPr>
          </p:nvSpPr>
          <p:spPr>
            <a:xfrm>
              <a:off x="5717994" y="1898272"/>
              <a:ext cx="65405" cy="51783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4" name="MH_Entry_2">
              <a:hlinkClick r:id="rId16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83398" y="2750180"/>
              <a:ext cx="3281411" cy="5178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rtlCol="0" anchor="ctr">
              <a:normAutofit/>
            </a:bodyPr>
            <a:lstStyle/>
            <a:p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   </a:t>
              </a:r>
              <a:r>
                <a:rPr lang="zh-CN" altLang="en-US" sz="3200" b="1" spc="600" dirty="0">
                  <a:solidFill>
                    <a:srgbClr val="1A7DC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暴雨避险</a:t>
              </a:r>
            </a:p>
          </p:txBody>
        </p:sp>
        <p:sp>
          <p:nvSpPr>
            <p:cNvPr id="15" name="MH_Number_2">
              <a:hlinkClick r:id="rId1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5129032" y="2784940"/>
              <a:ext cx="448310" cy="448310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6" name="MH_Others_2"/>
            <p:cNvSpPr/>
            <p:nvPr>
              <p:custDataLst>
                <p:tags r:id="rId10"/>
              </p:custDataLst>
            </p:nvPr>
          </p:nvSpPr>
          <p:spPr>
            <a:xfrm>
              <a:off x="5717994" y="2750180"/>
              <a:ext cx="65405" cy="51783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7" name="MH_Entry_3">
              <a:hlinkClick r:id="rId16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83398" y="3602088"/>
              <a:ext cx="3281411" cy="5178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0" rIns="0" bIns="0" rtlCol="0" anchor="ctr">
              <a:normAutofit/>
            </a:bodyPr>
            <a:lstStyle/>
            <a:p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   </a:t>
              </a:r>
              <a:r>
                <a:rPr lang="zh-CN" altLang="en-US" sz="3200" b="1" spc="600" dirty="0">
                  <a:solidFill>
                    <a:srgbClr val="1A7DC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警惕次生灾害</a:t>
              </a:r>
            </a:p>
          </p:txBody>
        </p:sp>
        <p:sp>
          <p:nvSpPr>
            <p:cNvPr id="18" name="MH_Number_3">
              <a:hlinkClick r:id="rId1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29032" y="3636848"/>
              <a:ext cx="448310" cy="448310"/>
            </a:xfrm>
            <a:prstGeom prst="ellipse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inpin heiti" panose="00000500000000000000" pitchFamily="2" charset="-122"/>
                </a:rPr>
                <a:t>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9" name="MH_Others_3"/>
            <p:cNvSpPr/>
            <p:nvPr>
              <p:custDataLst>
                <p:tags r:id="rId13"/>
              </p:custDataLst>
            </p:nvPr>
          </p:nvSpPr>
          <p:spPr>
            <a:xfrm>
              <a:off x="5717994" y="3602088"/>
              <a:ext cx="65405" cy="51783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sp>
        <p:nvSpPr>
          <p:cNvPr id="23" name="PA_MH_Others_3"/>
          <p:cNvSpPr txBox="1"/>
          <p:nvPr>
            <p:custDataLst>
              <p:tags r:id="rId3"/>
            </p:custDataLst>
          </p:nvPr>
        </p:nvSpPr>
        <p:spPr>
          <a:xfrm>
            <a:off x="3035074" y="2057401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inpin heiti" panose="00000500000000000000" pitchFamily="2" charset="-122"/>
              </a:rPr>
              <a:t>目</a:t>
            </a:r>
            <a:endParaRPr lang="en-US" altLang="zh-CN" sz="6600" b="1" dirty="0">
              <a:solidFill>
                <a:srgbClr val="1A7DC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inpin heiti" panose="00000500000000000000" pitchFamily="2" charset="-122"/>
            </a:endParaRPr>
          </a:p>
          <a:p>
            <a:pPr algn="ctr"/>
            <a:r>
              <a:rPr lang="zh-CN" altLang="en-US" sz="6600" b="1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inpin heiti" panose="00000500000000000000" pitchFamily="2" charset="-122"/>
              </a:rPr>
              <a:t>录</a:t>
            </a:r>
          </a:p>
        </p:txBody>
      </p:sp>
      <p:sp>
        <p:nvSpPr>
          <p:cNvPr id="24" name="PA_MH_Others_4"/>
          <p:cNvSpPr txBox="1"/>
          <p:nvPr>
            <p:custDataLst>
              <p:tags r:id="rId4"/>
            </p:custDataLst>
          </p:nvPr>
        </p:nvSpPr>
        <p:spPr>
          <a:xfrm rot="5400000">
            <a:off x="896646" y="3107361"/>
            <a:ext cx="3693432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spc="4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inpin heiti" panose="00000500000000000000" pitchFamily="2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318"/>
            <a:ext cx="12192000" cy="19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6" b="34044"/>
          <a:stretch>
            <a:fillRect/>
          </a:stretch>
        </p:blipFill>
        <p:spPr>
          <a:xfrm>
            <a:off x="841656" y="4406258"/>
            <a:ext cx="2265238" cy="1689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0" y="3082202"/>
            <a:ext cx="1889996" cy="216892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64409" y="1149224"/>
            <a:ext cx="4877167" cy="2346777"/>
            <a:chOff x="3664792" y="1184440"/>
            <a:chExt cx="4877167" cy="2346777"/>
          </a:xfrm>
        </p:grpSpPr>
        <p:grpSp>
          <p:nvGrpSpPr>
            <p:cNvPr id="11" name="组合 10"/>
            <p:cNvGrpSpPr/>
            <p:nvPr/>
          </p:nvGrpSpPr>
          <p:grpSpPr>
            <a:xfrm>
              <a:off x="3664792" y="2730361"/>
              <a:ext cx="4877167" cy="800856"/>
              <a:chOff x="6213199" y="2635764"/>
              <a:chExt cx="4877167" cy="800856"/>
            </a:xfrm>
          </p:grpSpPr>
          <p:sp>
            <p:nvSpPr>
              <p:cNvPr id="16" name="MH_Title"/>
              <p:cNvSpPr/>
              <p:nvPr>
                <p:custDataLst>
                  <p:tags r:id="rId2"/>
                </p:custDataLst>
              </p:nvPr>
            </p:nvSpPr>
            <p:spPr>
              <a:xfrm>
                <a:off x="6314354" y="2635764"/>
                <a:ext cx="4776012" cy="8008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0" rIns="0" bIns="0" rtlCol="0" anchor="ctr">
                <a:normAutofit/>
              </a:bodyPr>
              <a:lstStyle/>
              <a:p>
                <a:pPr algn="ctr"/>
                <a:r>
                  <a:rPr lang="zh-CN" altLang="en-US" sz="4000" b="1" spc="600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inpin heiti" panose="00000500000000000000" pitchFamily="2" charset="-122"/>
                  </a:rPr>
                  <a:t>认识暴雨</a:t>
                </a:r>
              </a:p>
            </p:txBody>
          </p:sp>
          <p:sp>
            <p:nvSpPr>
              <p:cNvPr id="17" name="MH_Others_2"/>
              <p:cNvSpPr/>
              <p:nvPr>
                <p:custDataLst>
                  <p:tags r:id="rId3"/>
                </p:custDataLst>
              </p:nvPr>
            </p:nvSpPr>
            <p:spPr>
              <a:xfrm>
                <a:off x="6213199" y="2635764"/>
                <a:ext cx="101154" cy="800856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400">
                  <a:solidFill>
                    <a:srgbClr val="1C97C2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93552" y="1184440"/>
              <a:ext cx="1219647" cy="1207729"/>
              <a:chOff x="4040957" y="1373957"/>
              <a:chExt cx="4110086" cy="411008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040957" y="1373957"/>
                <a:ext cx="4110086" cy="4110086"/>
              </a:xfrm>
              <a:prstGeom prst="ellipse">
                <a:avLst/>
              </a:prstGeom>
              <a:solidFill>
                <a:srgbClr val="E52B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179092" y="1512093"/>
                <a:ext cx="3833813" cy="383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chemeClr val="tx1">
                    <a:lumMod val="50000"/>
                    <a:lumOff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sym typeface="inpin heiti" panose="00000500000000000000" pitchFamily="2" charset="-122"/>
                  </a:rPr>
                  <a:t>一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b="30855"/>
          <a:stretch>
            <a:fillRect/>
          </a:stretch>
        </p:blipFill>
        <p:spPr>
          <a:xfrm>
            <a:off x="9250045" y="4928235"/>
            <a:ext cx="2794000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多强的雨是暴雨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20445" y="1444625"/>
            <a:ext cx="9676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暴雨是指降水强度很大的雨，我国气象上规定，每小时降雨量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毫米以上或连续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小时降雨量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毫米以上、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小时降水量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毫米或以上的雨称为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暴雨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185" y="3197860"/>
            <a:ext cx="5929240" cy="2959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51600" y="6156960"/>
            <a:ext cx="26085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00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图片来源：中国天气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暴雨有多</a:t>
            </a:r>
            <a:r>
              <a:rPr lang="en-US" alt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“</a:t>
            </a:r>
            <a:r>
              <a:rPr lang="zh-CN" altLang="en-US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暴</a:t>
            </a:r>
            <a:r>
              <a:rPr lang="en-US" alt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”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20445" y="1172845"/>
            <a:ext cx="96767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直接危害</a:t>
            </a:r>
          </a:p>
          <a:p>
            <a:pPr marL="800100" lvl="1"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淹没房屋、汽车等，危害生命和财产安全；</a:t>
            </a:r>
          </a:p>
          <a:p>
            <a:pPr marL="800100" lvl="1"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阻碍交通，可能导致交通事故；</a:t>
            </a:r>
          </a:p>
          <a:p>
            <a:pPr marL="800100" lvl="1"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淹没农田，导致作物减产减收。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20445" y="3479800"/>
            <a:ext cx="9676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次生灾害</a:t>
            </a:r>
          </a:p>
          <a:p>
            <a:pPr marL="800100" lvl="1"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引发山洪、城市内涝；</a:t>
            </a:r>
          </a:p>
          <a:p>
            <a:pPr marL="800100" lvl="1" indent="-342265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诱发崩塌、泥石流、山体滑坡等地质灾害。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89910" y="5457825"/>
            <a:ext cx="55384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进入汛期，应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关注气象预报预警信号；</a:t>
            </a: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提前知晓安置点，主动熟悉转移路线。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318"/>
            <a:ext cx="12192000" cy="19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6" b="34044"/>
          <a:stretch>
            <a:fillRect/>
          </a:stretch>
        </p:blipFill>
        <p:spPr>
          <a:xfrm>
            <a:off x="841656" y="4406258"/>
            <a:ext cx="2265238" cy="1689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0" y="3082202"/>
            <a:ext cx="1889996" cy="216892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64409" y="1149224"/>
            <a:ext cx="4877167" cy="2346777"/>
            <a:chOff x="3664792" y="1184440"/>
            <a:chExt cx="4877167" cy="2346777"/>
          </a:xfrm>
        </p:grpSpPr>
        <p:grpSp>
          <p:nvGrpSpPr>
            <p:cNvPr id="11" name="组合 10"/>
            <p:cNvGrpSpPr/>
            <p:nvPr/>
          </p:nvGrpSpPr>
          <p:grpSpPr>
            <a:xfrm>
              <a:off x="3664792" y="2730361"/>
              <a:ext cx="4877167" cy="800856"/>
              <a:chOff x="6213199" y="2635764"/>
              <a:chExt cx="4877167" cy="800856"/>
            </a:xfrm>
          </p:grpSpPr>
          <p:sp>
            <p:nvSpPr>
              <p:cNvPr id="16" name="MH_Title"/>
              <p:cNvSpPr/>
              <p:nvPr>
                <p:custDataLst>
                  <p:tags r:id="rId2"/>
                </p:custDataLst>
              </p:nvPr>
            </p:nvSpPr>
            <p:spPr>
              <a:xfrm>
                <a:off x="6314354" y="2635764"/>
                <a:ext cx="4776012" cy="8008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0" rIns="0" bIns="0" rtlCol="0" anchor="ctr">
                <a:normAutofit/>
              </a:bodyPr>
              <a:lstStyle/>
              <a:p>
                <a:pPr algn="ctr"/>
                <a:r>
                  <a:rPr lang="zh-CN" altLang="en-US" sz="4000" b="1" spc="600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inpin heiti" panose="00000500000000000000" pitchFamily="2" charset="-122"/>
                  </a:rPr>
                  <a:t>暴雨避险</a:t>
                </a:r>
              </a:p>
            </p:txBody>
          </p:sp>
          <p:sp>
            <p:nvSpPr>
              <p:cNvPr id="17" name="MH_Others_2"/>
              <p:cNvSpPr/>
              <p:nvPr>
                <p:custDataLst>
                  <p:tags r:id="rId3"/>
                </p:custDataLst>
              </p:nvPr>
            </p:nvSpPr>
            <p:spPr>
              <a:xfrm>
                <a:off x="6213199" y="2635764"/>
                <a:ext cx="101154" cy="800856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400">
                  <a:solidFill>
                    <a:srgbClr val="1C97C2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93552" y="1184440"/>
              <a:ext cx="1219647" cy="1207729"/>
              <a:chOff x="4040957" y="1373957"/>
              <a:chExt cx="4110086" cy="411008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040957" y="1373957"/>
                <a:ext cx="4110086" cy="4110086"/>
              </a:xfrm>
              <a:prstGeom prst="ellipse">
                <a:avLst/>
              </a:prstGeom>
              <a:solidFill>
                <a:srgbClr val="E52B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179092" y="1512093"/>
                <a:ext cx="3833813" cy="383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chemeClr val="tx1">
                    <a:lumMod val="50000"/>
                    <a:lumOff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sym typeface="inpin heiti" panose="00000500000000000000" pitchFamily="2" charset="-122"/>
                  </a:rPr>
                  <a:t>二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b="30855"/>
          <a:stretch>
            <a:fillRect/>
          </a:stretch>
        </p:blipFill>
        <p:spPr>
          <a:xfrm>
            <a:off x="9250045" y="4928235"/>
            <a:ext cx="2794000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步行注意事项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7300" y="1014095"/>
            <a:ext cx="967676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尽量减少外出，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已外出的要及时到安全室内躲避；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若要出行，尽量避开强降雨时段；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不要贸然涉水前行，注意绕开漩涡、突泉；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可以带一根长杆探路，避免掉进缺失井盖的下水道，或被积水中的障碍物绊倒；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避开变压器、电线杆等危险区域，以防触电；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警惕广告牌、玻璃、花盆等坠落风险；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避开施工工地；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远离山坡、河道、泄洪道等危险区域。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35" y="123190"/>
            <a:ext cx="685341" cy="684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20295" y="123085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居家注意事项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7300" y="912495"/>
            <a:ext cx="104902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关好门窗，清理排水管道，备好充足的生活用品；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低楼层或低洼区域的居民应提前备好挡水板、沙袋等，以防屋内进水；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如屋内进水，立即关闭电源和燃气阀门；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收到转移通知的居民，应按要求及时疏散到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应急避难场所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，或转移到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安全的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49514" r="1574" b="26862"/>
          <a:stretch>
            <a:fillRect/>
          </a:stretch>
        </p:blipFill>
        <p:spPr>
          <a:xfrm>
            <a:off x="216544" y="3875406"/>
            <a:ext cx="685341" cy="68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0346" y="3908531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2800" b="1" spc="600" dirty="0">
                <a:solidFill>
                  <a:srgbClr val="1A7DC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行车注意事项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0" y="4599940"/>
            <a:ext cx="9676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开启示廓灯，减速慢行，保持车距；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尽量避免驶入积水区和地势低洼区，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防止车辆进水；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如果车辆被水围困，应尽快弃车逃生。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568960"/>
            <a:ext cx="10982960" cy="5737170"/>
          </a:xfrm>
          <a:prstGeom prst="rect">
            <a:avLst/>
          </a:prstGeom>
          <a:noFill/>
          <a:ln w="47625">
            <a:solidFill>
              <a:srgbClr val="6E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318"/>
            <a:ext cx="12192000" cy="19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6" b="34044"/>
          <a:stretch>
            <a:fillRect/>
          </a:stretch>
        </p:blipFill>
        <p:spPr>
          <a:xfrm>
            <a:off x="841656" y="4406258"/>
            <a:ext cx="2265238" cy="1689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0" y="3082202"/>
            <a:ext cx="1889996" cy="216892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64409" y="1149224"/>
            <a:ext cx="4877167" cy="2346777"/>
            <a:chOff x="3664792" y="1184440"/>
            <a:chExt cx="4877167" cy="2346777"/>
          </a:xfrm>
        </p:grpSpPr>
        <p:grpSp>
          <p:nvGrpSpPr>
            <p:cNvPr id="11" name="组合 10"/>
            <p:cNvGrpSpPr/>
            <p:nvPr/>
          </p:nvGrpSpPr>
          <p:grpSpPr>
            <a:xfrm>
              <a:off x="3664792" y="2730361"/>
              <a:ext cx="4877167" cy="800856"/>
              <a:chOff x="6213199" y="2635764"/>
              <a:chExt cx="4877167" cy="800856"/>
            </a:xfrm>
          </p:grpSpPr>
          <p:sp>
            <p:nvSpPr>
              <p:cNvPr id="16" name="MH_Title"/>
              <p:cNvSpPr/>
              <p:nvPr>
                <p:custDataLst>
                  <p:tags r:id="rId2"/>
                </p:custDataLst>
              </p:nvPr>
            </p:nvSpPr>
            <p:spPr>
              <a:xfrm>
                <a:off x="6314354" y="2635764"/>
                <a:ext cx="4776012" cy="8008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0" rIns="0" bIns="0" rtlCol="0" anchor="ctr">
                <a:normAutofit/>
              </a:bodyPr>
              <a:lstStyle/>
              <a:p>
                <a:pPr algn="ctr"/>
                <a:r>
                  <a:rPr lang="zh-CN" altLang="en-US" sz="4000" b="1" spc="600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inpin heiti" panose="00000500000000000000" pitchFamily="2" charset="-122"/>
                  </a:rPr>
                  <a:t>警惕次生灾害</a:t>
                </a:r>
              </a:p>
            </p:txBody>
          </p:sp>
          <p:sp>
            <p:nvSpPr>
              <p:cNvPr id="17" name="MH_Others_2"/>
              <p:cNvSpPr/>
              <p:nvPr>
                <p:custDataLst>
                  <p:tags r:id="rId3"/>
                </p:custDataLst>
              </p:nvPr>
            </p:nvSpPr>
            <p:spPr>
              <a:xfrm>
                <a:off x="6213199" y="2635764"/>
                <a:ext cx="101154" cy="800856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400">
                  <a:solidFill>
                    <a:srgbClr val="1C97C2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93552" y="1184440"/>
              <a:ext cx="1219647" cy="1207729"/>
              <a:chOff x="4040957" y="1373957"/>
              <a:chExt cx="4110086" cy="411008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040957" y="1373957"/>
                <a:ext cx="4110086" cy="4110086"/>
              </a:xfrm>
              <a:prstGeom prst="ellipse">
                <a:avLst/>
              </a:prstGeom>
              <a:solidFill>
                <a:srgbClr val="E52B2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179092" y="1512093"/>
                <a:ext cx="3833813" cy="383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chemeClr val="tx1">
                    <a:lumMod val="50000"/>
                    <a:lumOff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>
                    <a:solidFill>
                      <a:srgbClr val="1A7DC2"/>
                    </a:solidFill>
                    <a:latin typeface="微软雅黑" panose="020B0503020204020204" charset="-122"/>
                    <a:ea typeface="微软雅黑" panose="020B0503020204020204" charset="-122"/>
                    <a:sym typeface="inpin heiti" panose="00000500000000000000" pitchFamily="2" charset="-122"/>
                  </a:rPr>
                  <a:t>三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0" b="30855"/>
          <a:stretch>
            <a:fillRect/>
          </a:stretch>
        </p:blipFill>
        <p:spPr>
          <a:xfrm>
            <a:off x="9250045" y="4928235"/>
            <a:ext cx="2794000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  <p:tag name="KSO_WM_DIAGRAM_VIRTUALLY_FRAME" val="{&quot;height&quot;:341.2177165354331,&quot;left&quot;:412.61070866141733,&quot;top&quot;:100.28779527559055,&quot;width&quot;:452.189212598425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ENTRY"/>
  <p:tag name="ID" val="553516"/>
  <p:tag name="MH_ORDER" val="3"/>
  <p:tag name="KSO_WM_DIAGRAM_VIRTUALLY_FRAME" val="{&quot;height&quot;:341.2177165354331,&quot;left&quot;:412.61070866141733,&quot;top&quot;:100.28779527559055,&quot;width&quot;:452.189212598425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NUMBER"/>
  <p:tag name="ID" val="553516"/>
  <p:tag name="MH_ORDER" val="3"/>
  <p:tag name="KSO_WM_DIAGRAM_VIRTUALLY_FRAME" val="{&quot;height&quot;:341.2177165354331,&quot;left&quot;:412.61070866141733,&quot;top&quot;:100.28779527559055,&quot;width&quot;:452.189212598425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  <p:tag name="KSO_WM_DIAGRAM_VIRTUALLY_FRAME" val="{&quot;height&quot;:341.2177165354331,&quot;left&quot;:412.61070866141733,&quot;top&quot;:100.28779527559055,&quot;width&quot;:452.189212598425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TITLE"/>
  <p:tag name="ID" val="5535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TITLE"/>
  <p:tag name="ID" val="5535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TITLE"/>
  <p:tag name="ID" val="5535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1.2177165354331,&quot;left&quot;:412.61070866141733,&quot;top&quot;:100.28779527559055,&quot;width&quot;:452.189212598425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ENTRY"/>
  <p:tag name="ID" val="553516"/>
  <p:tag name="MH_ORDER" val="1"/>
  <p:tag name="KSO_WM_DIAGRAM_VIRTUALLY_FRAME" val="{&quot;height&quot;:341.2177165354331,&quot;left&quot;:412.61070866141733,&quot;top&quot;:100.28779527559055,&quot;width&quot;:452.189212598425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NUMBER"/>
  <p:tag name="ID" val="553516"/>
  <p:tag name="MH_ORDER" val="1"/>
  <p:tag name="KSO_WM_DIAGRAM_VIRTUALLY_FRAME" val="{&quot;height&quot;:341.2177165354331,&quot;left&quot;:412.61070866141733,&quot;top&quot;:100.28779527559055,&quot;width&quot;:452.189212598425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OTHERS"/>
  <p:tag name="ID" val="553516"/>
  <p:tag name="KSO_WM_DIAGRAM_VIRTUALLY_FRAME" val="{&quot;height&quot;:341.2177165354331,&quot;left&quot;:412.61070866141733,&quot;top&quot;:100.28779527559055,&quot;width&quot;:452.189212598425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ENTRY"/>
  <p:tag name="ID" val="553516"/>
  <p:tag name="MH_ORDER" val="2"/>
  <p:tag name="KSO_WM_DIAGRAM_VIRTUALLY_FRAME" val="{&quot;height&quot;:341.2177165354331,&quot;left&quot;:412.61070866141733,&quot;top&quot;:100.28779527559055,&quot;width&quot;:452.189212598425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6194742"/>
  <p:tag name="MH_LIBRARY" val="CONTENTS"/>
  <p:tag name="MH_TYPE" val="NUMBER"/>
  <p:tag name="ID" val="553516"/>
  <p:tag name="MH_ORDER" val="2"/>
  <p:tag name="KSO_WM_DIAGRAM_VIRTUALLY_FRAME" val="{&quot;height&quot;:341.2177165354331,&quot;left&quot;:412.61070866141733,&quot;top&quot;:100.28779527559055,&quot;width&quot;:452.1892125984251}"/>
</p:tagLst>
</file>

<file path=ppt/theme/theme1.xml><?xml version="1.0" encoding="utf-8"?>
<a:theme xmlns:a="http://schemas.openxmlformats.org/drawingml/2006/main" name="摄图网699PIC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EA0C0"/>
      </a:accent1>
      <a:accent2>
        <a:srgbClr val="E1AE38"/>
      </a:accent2>
      <a:accent3>
        <a:srgbClr val="76AEC7"/>
      </a:accent3>
      <a:accent4>
        <a:srgbClr val="E8C547"/>
      </a:accent4>
      <a:accent5>
        <a:srgbClr val="95BFCE"/>
      </a:accent5>
      <a:accent6>
        <a:srgbClr val="649EB2"/>
      </a:accent6>
      <a:hlink>
        <a:srgbClr val="8B7D7F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6EA0C0"/>
    </a:accent1>
    <a:accent2>
      <a:srgbClr val="E1AE38"/>
    </a:accent2>
    <a:accent3>
      <a:srgbClr val="76AEC7"/>
    </a:accent3>
    <a:accent4>
      <a:srgbClr val="E8C547"/>
    </a:accent4>
    <a:accent5>
      <a:srgbClr val="95BFCE"/>
    </a:accent5>
    <a:accent6>
      <a:srgbClr val="649EB2"/>
    </a:accent6>
    <a:hlink>
      <a:srgbClr val="8B7D7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679</Words>
  <Application>Microsoft Office PowerPoint</Application>
  <PresentationFormat>宽屏</PresentationFormat>
  <Paragraphs>78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inpin heiti</vt:lpstr>
      <vt:lpstr>阿里巴巴普惠体</vt:lpstr>
      <vt:lpstr>等线</vt:lpstr>
      <vt:lpstr>等线 Light</vt:lpstr>
      <vt:lpstr>楷体</vt:lpstr>
      <vt:lpstr>微软雅黑</vt:lpstr>
      <vt:lpstr>Arial</vt:lpstr>
      <vt:lpstr>Wingdings</vt:lpstr>
      <vt:lpstr>摄图网699PIC​​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</dc:title>
  <dc:creator>摄图网699PIC</dc:creator>
  <cp:lastModifiedBy>1</cp:lastModifiedBy>
  <cp:revision>2</cp:revision>
  <dcterms:created xsi:type="dcterms:W3CDTF">2025-03-17T03:12:34Z</dcterms:created>
  <dcterms:modified xsi:type="dcterms:W3CDTF">2025-05-06T01:38:17Z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607122C50C6E4E688D97CD581EF8A652_13</vt:lpwstr>
  </property>
  <property fmtid="{D5CDD505-2E9C-101B-9397-08002B2CF9AE}" pid="3" name="KSOProductBuildVer">
    <vt:lpwstr>2052-12.1.0.20305</vt:lpwstr>
  </property>
</Properties>
</file>